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 Classic" panose="020B0604020202020204" charset="0"/>
      <p:regular r:id="rId24"/>
    </p:embeddedFont>
    <p:embeddedFont>
      <p:font typeface="Montserrat Light Bold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333" autoAdjust="0"/>
  </p:normalViewPr>
  <p:slideViewPr>
    <p:cSldViewPr>
      <p:cViewPr>
        <p:scale>
          <a:sx n="50" d="100"/>
          <a:sy n="50" d="100"/>
        </p:scale>
        <p:origin x="94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5.png"/><Relationship Id="rId18" Type="http://schemas.openxmlformats.org/officeDocument/2006/relationships/image" Target="../media/image10.svg"/><Relationship Id="rId3" Type="http://schemas.openxmlformats.org/officeDocument/2006/relationships/image" Target="../media/image14.svg"/><Relationship Id="rId21" Type="http://schemas.openxmlformats.org/officeDocument/2006/relationships/image" Target="../media/image3.png"/><Relationship Id="rId7" Type="http://schemas.openxmlformats.org/officeDocument/2006/relationships/image" Target="../media/image18.svg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image" Target="../media/image13.png"/><Relationship Id="rId16" Type="http://schemas.openxmlformats.org/officeDocument/2006/relationships/image" Target="../media/image8.svg"/><Relationship Id="rId20" Type="http://schemas.openxmlformats.org/officeDocument/2006/relationships/image" Target="../media/image1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.png"/><Relationship Id="rId5" Type="http://schemas.openxmlformats.org/officeDocument/2006/relationships/image" Target="../media/image16.svg"/><Relationship Id="rId15" Type="http://schemas.openxmlformats.org/officeDocument/2006/relationships/image" Target="../media/image7.png"/><Relationship Id="rId10" Type="http://schemas.openxmlformats.org/officeDocument/2006/relationships/hyperlink" Target="http://mistobud.kname.edu.ua/" TargetMode="External"/><Relationship Id="rId19" Type="http://schemas.openxmlformats.org/officeDocument/2006/relationships/image" Target="../media/image1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1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sv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57400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208393" y="4963822"/>
            <a:ext cx="10079608" cy="5323178"/>
          </a:xfrm>
          <a:custGeom>
            <a:avLst/>
            <a:gdLst/>
            <a:ahLst/>
            <a:cxnLst/>
            <a:rect l="l" t="t" r="r" b="b"/>
            <a:pathLst>
              <a:path w="10517943" h="6262558">
                <a:moveTo>
                  <a:pt x="0" y="0"/>
                </a:moveTo>
                <a:lnTo>
                  <a:pt x="10517943" y="0"/>
                </a:lnTo>
                <a:lnTo>
                  <a:pt x="10517943" y="6262559"/>
                </a:lnTo>
                <a:lnTo>
                  <a:pt x="0" y="62625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4349" b="-17646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6" name="Group 6"/>
          <p:cNvGrpSpPr/>
          <p:nvPr/>
        </p:nvGrpSpPr>
        <p:grpSpPr>
          <a:xfrm>
            <a:off x="0" y="0"/>
            <a:ext cx="18288000" cy="2057400"/>
            <a:chOff x="0" y="0"/>
            <a:chExt cx="4816593" cy="54186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816592" cy="541867"/>
            </a:xfrm>
            <a:custGeom>
              <a:avLst/>
              <a:gdLst/>
              <a:ahLst/>
              <a:cxnLst/>
              <a:rect l="l" t="t" r="r" b="b"/>
              <a:pathLst>
                <a:path w="4816592" h="541867">
                  <a:moveTo>
                    <a:pt x="0" y="0"/>
                  </a:moveTo>
                  <a:lnTo>
                    <a:pt x="4816592" y="0"/>
                  </a:lnTo>
                  <a:lnTo>
                    <a:pt x="4816592" y="541867"/>
                  </a:lnTo>
                  <a:lnTo>
                    <a:pt x="0" y="5418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028700" y="8255179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1028700" y="298114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3"/>
                </a:lnTo>
                <a:lnTo>
                  <a:pt x="0" y="13346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2275877" y="8255179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1" y="0"/>
                </a:lnTo>
                <a:lnTo>
                  <a:pt x="1003121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TextBox 12"/>
          <p:cNvSpPr txBox="1"/>
          <p:nvPr/>
        </p:nvSpPr>
        <p:spPr>
          <a:xfrm>
            <a:off x="1028700" y="5975428"/>
            <a:ext cx="7179692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</a:pPr>
            <a:endParaRPr/>
          </a:p>
          <a:p>
            <a:pPr>
              <a:lnSpc>
                <a:spcPts val="2239"/>
              </a:lnSpc>
            </a:pPr>
            <a:r>
              <a:rPr lang="en-US" sz="1599" spc="191">
                <a:solidFill>
                  <a:srgbClr val="FFFFFF"/>
                </a:solidFill>
                <a:latin typeface="Montserrat Classic"/>
              </a:rPr>
              <a:t>First &amp; Last Name(s), Affiliation of all co-authors</a:t>
            </a:r>
          </a:p>
          <a:p>
            <a:pPr algn="l">
              <a:lnSpc>
                <a:spcPts val="2239"/>
              </a:lnSpc>
            </a:pPr>
            <a:endParaRPr lang="en-US" sz="1599" spc="191">
              <a:solidFill>
                <a:srgbClr val="FFFFFF"/>
              </a:solidFill>
              <a:latin typeface="Montserrat Classi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028700" y="4163026"/>
            <a:ext cx="7405181" cy="19267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TITLE OF THE</a:t>
            </a:r>
          </a:p>
          <a:p>
            <a:pPr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PRESENTATION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812706" y="1457638"/>
            <a:ext cx="4362549" cy="15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74"/>
              </a:lnSpc>
            </a:pPr>
            <a:r>
              <a:rPr lang="en-US" sz="1000" b="0" i="0" dirty="0">
                <a:solidFill>
                  <a:srgbClr val="01365A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r>
              <a:rPr lang="en-US" sz="982" spc="117" dirty="0">
                <a:solidFill>
                  <a:srgbClr val="01365A"/>
                </a:solidFill>
                <a:latin typeface="Montserrat Classic" panose="020B0604020202020204" charset="0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812706" y="326689"/>
            <a:ext cx="4316178" cy="115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1365A"/>
                </a:solidFill>
                <a:latin typeface="Montserrat Light Bold"/>
              </a:rPr>
              <a:t>INTERNATIONAL CONFERENCE 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1365A"/>
                </a:solidFill>
                <a:latin typeface="Montserrat Light Bold"/>
              </a:rPr>
              <a:t>ON URBAN INFRASTRUCTURE SUSTAINABLE DEVELOPMENT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01365A"/>
                </a:solidFill>
                <a:latin typeface="Montserrat Light Bold"/>
              </a:rPr>
              <a:t>AND RENOVATION 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01365A"/>
                </a:solidFill>
                <a:latin typeface="Montserrat Light Bold"/>
              </a:rPr>
              <a:t>(MISTOBUD-2023)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5378545" y="7200900"/>
            <a:ext cx="2057400" cy="2057400"/>
            <a:chOff x="0" y="0"/>
            <a:chExt cx="2743200" cy="27432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43200" cy="2743200"/>
            </a:xfrm>
            <a:custGeom>
              <a:avLst/>
              <a:gdLst/>
              <a:ahLst/>
              <a:cxnLst/>
              <a:rect l="l" t="t" r="r" b="b"/>
              <a:pathLst>
                <a:path w="2743200" h="2743200">
                  <a:moveTo>
                    <a:pt x="0" y="0"/>
                  </a:moveTo>
                  <a:lnTo>
                    <a:pt x="2743200" y="0"/>
                  </a:lnTo>
                  <a:lnTo>
                    <a:pt x="2743200" y="2743200"/>
                  </a:lnTo>
                  <a:lnTo>
                    <a:pt x="0" y="2743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C9AAEF13-C893-6F14-97DE-93A09C1EAB4F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74299B40-214D-D70E-DEA4-4F4FE3F25FAD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C9388840-99F9-E76A-7B45-719DF5B5424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49E46871-AB89-DAF3-CD78-69D0F45113FA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25BF0AB0-3C76-95E3-5F82-268BF57F8796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8825CF8F-ED12-E02E-F4EC-68841CF79490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A433B0A3-3F7B-9529-A9FD-1FF754C10EE3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EDB277EC-9BB7-5A57-75C4-432E963B7DB7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1D126044-B16B-A7E0-E5B3-C3E6434C38AE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E5C6A3B7-4E58-CBC7-5A26-969A5DAD5C35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1155F47B-2FC8-F19F-F585-864CA99C93DB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D8A66589-A297-3B6B-FC94-8C640BEF3B03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A43DC7D4-2045-780E-7669-38A30BC1B704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D732AFA8-1162-FD9A-C934-D5C310C45D62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F16B3E66-16DB-69B8-E964-217D1BE27321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B82FE419-E339-D915-DCE0-3D41BDC21B57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2820D25E-B5CD-96D7-B26C-5EAD7F60F26C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0F6E0D30-3505-4E32-C7F2-9A70263C8660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34783895-ABA2-8E66-B113-F7633B4863A5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56439D2F-251F-EF20-D351-2A7816444019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4 RESULTS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28FEBBA8-E358-7204-150A-8878A9DA3D0F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3F7A7E6D-F8A9-9339-31AE-4B4AACC0B902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0027F87F-5412-42DA-1B02-6B9960443C7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F180EE46-FF7C-6F2C-2684-C42F1C14DAA8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CE956F5C-3C07-4DBF-0972-0EE07437C133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396541D0-1E97-6DE2-CE2B-ECF6C12F429F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F7A20BAD-2E81-6D30-4725-9D4E82FA39AE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id="{6870A072-0E04-8550-34EC-BB44A27265B3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A4D2B636-0C31-692E-596C-D761DC05962C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C2BA3C79-ADB4-920B-938D-8A3569B4A188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DAF3EC60-8B7D-B638-CF32-C7A96ECEF2EC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3C13AD7F-DA89-1ABA-548F-92DB94481258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781921AC-C14C-766C-32DB-22460B1F6BA8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7B068BE9-A393-DC92-FB96-69483A98D3DE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3EADF24B-57D6-215B-48FA-532D8296772F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BAF432BB-CB66-3B34-7D0A-08DF8A1B85BE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EE782241-2535-16C6-C466-0E9E12D21BCA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6179EBEA-AB64-ADE1-0907-5BC22902C43E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DAAEA6A2-EF68-D226-9691-2B0619FCC0B9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9AC75BA8-3113-BC12-7939-F6FCB2108A76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DDA0E62A-1AF1-F3CC-C3F9-C2EC91EF9EA0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C5307292-6DD4-9517-5154-C823BC05BD39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0D631C23-F34B-9A02-BDF6-1AADA6D72E3A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B36F0CF7-AAE9-AFD3-BAA3-E11508407B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14DC6B5C-D659-07B2-5180-02C8E3BE63E2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F76B1058-4C96-1984-3804-CAC05B5DCB44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EFDE61C6-8403-FE8A-3C8A-6B52498C2606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4581C04B-6D15-B4DE-4E16-604603BFEA7F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E17AD1A8-60B7-AEE6-AE06-968F6F02BA55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519506B2-96FA-93A1-58C3-BD4EE0AF24F0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6753985E-BF14-1AB3-5297-6278C6582D48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AAB0249F-A93E-1455-C1D0-D64F4B5308C0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3806185B-1CF0-7E01-6581-139B89C2BAA6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812CD188-E4C4-A3A9-C8FC-25A9B2DB0E58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BE0E8C11-4F73-5B74-383E-47634CDB5DEF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D9B39C8C-958E-F84E-CB56-005A7DCA2AE9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E2E3A9AD-B597-C878-6237-2A69D3B474B8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5825AF0F-F9DA-0FEE-D9DF-28FF3EFF6E4E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7AFDCA84-1EA1-228A-325C-FEA37A378DF5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3CAD77B1-EC44-3FB9-D5CB-6BA4692EADB5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8ED7A44F-3371-2BDF-C785-9BCB10876D47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5 CONCLUSIONS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8A575A73-8410-2E88-F346-6DF796ED6E9A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E7195517-9551-A69E-F3A4-BBF38AD9FEB0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2597E4B7-1158-57B9-BA5C-F9834E2868B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F873C9B9-68BF-5FA1-36D9-F738E436CE43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E709FE69-BAD8-995B-454D-D8CF6717FC48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C98500DE-2C3F-8DE0-702D-F405801EC218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349865D6-7006-4CE8-F54E-85357037BCA0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id="{DF63720B-BB43-246F-69FC-CAFE6E5098CD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DB3B7255-047A-0312-6A51-DBF0E496095E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D753595F-027B-F99D-494A-95D468EECF32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34B3AB24-BF85-432A-E151-CCD16FB3A1A4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2AF29944-5E25-FB9A-E98C-F01EA2C4A3AD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E9A0AE23-C030-1FA9-8A5F-52395124994F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135327CD-609A-A65E-258E-AF54E91040D8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CB18D6B3-231E-7DA5-B6D5-119D2ABD1573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00539C8B-6EDD-3475-ABB3-E3A86C2E0E4A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E2FEAF69-1EDD-3746-73A5-459E63FA9D9A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AF4934EA-DF20-BB4F-8662-C44748D851E8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3EE2A863-C333-9CF7-D492-C01E9B8E0362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453EDE60-E3A7-BE8D-221F-CF06B56C073A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509E0E86-81D3-233B-3479-5E9275B02CDE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EF2F6000-0F6A-8087-729F-69400826934B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762B3F1F-2E1F-7210-4947-7DAE26CE1F91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89DB32BF-5430-1DEE-E338-165BE895E7B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1915FB53-B142-471B-8A2F-B0EF98A0B372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BA637F34-F27F-D172-B818-2021A29D30C2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2A5C292A-C7FB-9CC2-2B33-9817382E80C6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1FEE4E8-E8D4-7732-16C7-405F771B18C0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92421FAF-2C04-A2FF-8B62-76B51B5CC9B9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7EBA9D04-0205-EBCA-928C-ADC8F8593700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3F8987D7-79AC-D0A5-7B9C-ED5B64D4BADF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0148A112-FD4A-2497-B402-BB855B9DAC30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AAB18B19-B25B-0384-5E31-A0F978691E48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48D67EAF-C257-8B87-BE1E-882AED7F4079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0BDC7073-6177-848D-5757-2BAE86DCEC57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4FE4F615-9D13-1071-CA3B-84F85833B945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FFF0F76B-C651-E17E-C6AE-1FCE1F1AA7BA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A2D8A893-3461-B9C7-4B7D-8B600AA3EFC9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0D35AEC8-10E8-BDA0-D6CB-FF93CA1C71DD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4B902401-5360-14B6-71D1-20A24E471B88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EB1868C-F016-5BC9-5052-B9521959C90D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ACKNOWLEDGMENT (IF NEEDED)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CF40C3E6-EF38-62CA-FCAC-54C2DD5D7400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CA352028-3D4E-3553-AFCB-B6B93A8AC54F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1584FE38-16BE-A223-6A50-497516506A2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05C5EAEB-4290-8C51-8FA2-771FEFD2B121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1C346ECA-1DB9-5DA2-941F-02BBD80C38C4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B5442B5A-8795-F018-B919-4B4BAAA768ED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5FCE75E6-4984-5307-BF78-2258F194D300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id="{F71B6669-8E8D-0215-7EB8-B2F6C6673C3E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05A4F5C9-6531-F023-6306-AAE020729032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A21E7F32-1CE7-126B-D5E2-9458BDA93F65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376FA11D-3328-82A8-765B-6AEB2EA3EFFE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0AE8EF52-7AC6-0E76-6A50-3D57DB53D81F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DAAC4C9E-F7F4-BD4E-5FAE-60913FC795C1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C7B5F7EC-FEF9-849A-3FC6-D27C1963A756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35AEF13B-CB8C-55AE-080A-ACD87DAF0DA2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B638FD41-57ED-E393-A5EA-20F0E1BEABA4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3C003006-6A8C-FB49-0424-7307DB7D0541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3D7372AF-DF63-F209-63EF-D258F1938494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AD175000-5915-2DC1-08F5-98DDC5C4F717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0DA2FA43-E3A3-D107-8AD6-2263E109DC0D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E09942F5-2E46-6D8F-7FE0-5F69AE89EDFD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80C2FAA8-FEF7-52E8-99DC-A67AF8072EF0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9FE56A18-9E75-6BEA-42C9-27B9F0C1D53B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635D4D31-3FA6-1713-D0F4-619F5AB360C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C127793C-0E7E-1012-23D1-5D3D0C55F165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32E5C7E6-6474-9BBC-3D60-25FC4F1BA3B8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78A6625F-F7BE-D8CC-1248-4FF7635E5E6D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2D9F16B0-CE43-20CB-8C6A-21122BEB7233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F42C69A8-D40F-F977-8238-8EDCCC9C9FA9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17C17AEA-3350-2503-29DC-3D3E3401B24D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27B896C6-FBAF-5552-CA7D-3638FD358E79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5E9C7184-2C95-844F-3015-42D0B2968E1B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52A927B5-2AE0-E101-3075-840DEE9ADD1A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15B74688-6EB1-F6D1-E781-5A70D7AE20F7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E1C586B3-F000-4D72-A6C4-40679F6AE822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146786C7-5B11-CDF0-B733-ABB938CD70E1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9D60557E-1BAB-FD94-0CF2-B9F6E7517315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5D5CE9F1-1533-16EA-7EF9-F48E34C3A958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4ED88EF2-45AE-53EB-BE62-83E66C799D71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6BF816BF-38AF-48F0-489D-C822EFC04C50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D0C2E828-1CF1-2B31-892D-250082A5072A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63169" y="3610970"/>
            <a:ext cx="2658611" cy="934193"/>
            <a:chOff x="0" y="0"/>
            <a:chExt cx="3544815" cy="1245591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371568" y="267075"/>
              <a:ext cx="502455" cy="711441"/>
            </a:xfrm>
            <a:custGeom>
              <a:avLst/>
              <a:gdLst/>
              <a:ahLst/>
              <a:cxnLst/>
              <a:rect l="l" t="t" r="r" b="b"/>
              <a:pathLst>
                <a:path w="502455" h="711441">
                  <a:moveTo>
                    <a:pt x="0" y="0"/>
                  </a:moveTo>
                  <a:lnTo>
                    <a:pt x="502455" y="0"/>
                  </a:lnTo>
                  <a:lnTo>
                    <a:pt x="502455" y="711441"/>
                  </a:lnTo>
                  <a:lnTo>
                    <a:pt x="0" y="711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565082" y="336410"/>
              <a:ext cx="1979733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</a:rPr>
                <a:t>address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63169" y="4773763"/>
            <a:ext cx="4088059" cy="934193"/>
            <a:chOff x="0" y="0"/>
            <a:chExt cx="5450745" cy="1245591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17156" y="285519"/>
              <a:ext cx="611278" cy="623753"/>
            </a:xfrm>
            <a:custGeom>
              <a:avLst/>
              <a:gdLst/>
              <a:ahLst/>
              <a:cxnLst/>
              <a:rect l="l" t="t" r="r" b="b"/>
              <a:pathLst>
                <a:path w="611278" h="623753">
                  <a:moveTo>
                    <a:pt x="0" y="0"/>
                  </a:moveTo>
                  <a:lnTo>
                    <a:pt x="611279" y="0"/>
                  </a:lnTo>
                  <a:lnTo>
                    <a:pt x="611279" y="623753"/>
                  </a:lnTo>
                  <a:lnTo>
                    <a:pt x="0" y="6237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498404" y="336410"/>
              <a:ext cx="3952341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</a:rPr>
                <a:t>+XXX XX XX XX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63169" y="5936556"/>
            <a:ext cx="4561501" cy="934193"/>
            <a:chOff x="0" y="0"/>
            <a:chExt cx="6082001" cy="1245591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245591" cy="1245591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A3472"/>
              </a:solidFill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104775"/>
                <a:ext cx="660400" cy="6318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745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289011" y="384557"/>
              <a:ext cx="667569" cy="476477"/>
            </a:xfrm>
            <a:custGeom>
              <a:avLst/>
              <a:gdLst/>
              <a:ahLst/>
              <a:cxnLst/>
              <a:rect l="l" t="t" r="r" b="b"/>
              <a:pathLst>
                <a:path w="667569" h="476477">
                  <a:moveTo>
                    <a:pt x="0" y="0"/>
                  </a:moveTo>
                  <a:lnTo>
                    <a:pt x="667569" y="0"/>
                  </a:lnTo>
                  <a:lnTo>
                    <a:pt x="667569" y="476477"/>
                  </a:lnTo>
                  <a:lnTo>
                    <a:pt x="0" y="4764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508153" y="336410"/>
              <a:ext cx="4573848" cy="5251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359"/>
                </a:lnSpc>
              </a:pPr>
              <a:r>
                <a:rPr lang="en-US" sz="2399" spc="287">
                  <a:solidFill>
                    <a:srgbClr val="01365A"/>
                  </a:solidFill>
                  <a:latin typeface="Montserrat Classic"/>
                </a:rPr>
                <a:t>name@mail.com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63169" y="7099777"/>
            <a:ext cx="934193" cy="934193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A3472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745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292349" y="7328957"/>
            <a:ext cx="475833" cy="475833"/>
          </a:xfrm>
          <a:custGeom>
            <a:avLst/>
            <a:gdLst/>
            <a:ahLst/>
            <a:cxnLst/>
            <a:rect l="l" t="t" r="r" b="b"/>
            <a:pathLst>
              <a:path w="475833" h="475833">
                <a:moveTo>
                  <a:pt x="0" y="0"/>
                </a:moveTo>
                <a:lnTo>
                  <a:pt x="475833" y="0"/>
                </a:lnTo>
                <a:lnTo>
                  <a:pt x="475833" y="475833"/>
                </a:lnTo>
                <a:lnTo>
                  <a:pt x="0" y="4758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TextBox 24"/>
          <p:cNvSpPr txBox="1"/>
          <p:nvPr/>
        </p:nvSpPr>
        <p:spPr>
          <a:xfrm>
            <a:off x="2194284" y="7329739"/>
            <a:ext cx="7197090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1365A"/>
                </a:solidFill>
                <a:latin typeface="Montserrat Classic"/>
              </a:rPr>
              <a:t>www</a:t>
            </a:r>
            <a:r>
              <a:rPr lang="en-US" sz="2399" u="sng" spc="287">
                <a:solidFill>
                  <a:srgbClr val="01365A"/>
                </a:solidFill>
                <a:latin typeface="Montserrat Classic"/>
                <a:hlinkClick r:id="rId10" tooltip="http://mistobud.kname.edu.ua/"/>
              </a:rPr>
              <a:t>.//mistobud.kname.edu.ua/.com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28700" y="2462254"/>
            <a:ext cx="10483134" cy="824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Name and contact data of the corresponding author.</a:t>
            </a:r>
          </a:p>
          <a:p>
            <a:pPr algn="l">
              <a:lnSpc>
                <a:spcPts val="3359"/>
              </a:lnSpc>
            </a:pPr>
            <a:endParaRPr lang="en-US" sz="2399" spc="287">
              <a:solidFill>
                <a:srgbClr val="000000"/>
              </a:solidFill>
              <a:latin typeface="Montserrat Classic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CONTACTS</a:t>
            </a:r>
          </a:p>
        </p:txBody>
      </p:sp>
      <p:grpSp>
        <p:nvGrpSpPr>
          <p:cNvPr id="66" name="Group 2">
            <a:extLst>
              <a:ext uri="{FF2B5EF4-FFF2-40B4-BE49-F238E27FC236}">
                <a16:creationId xmlns:a16="http://schemas.microsoft.com/office/drawing/2014/main" id="{25E90BBD-A162-BE39-E63E-A26614038272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67" name="Freeform 3">
              <a:extLst>
                <a:ext uri="{FF2B5EF4-FFF2-40B4-BE49-F238E27FC236}">
                  <a16:creationId xmlns:a16="http://schemas.microsoft.com/office/drawing/2014/main" id="{CFB94D8A-8C62-3ACE-2B86-F5D8E9204049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68" name="TextBox 4">
              <a:extLst>
                <a:ext uri="{FF2B5EF4-FFF2-40B4-BE49-F238E27FC236}">
                  <a16:creationId xmlns:a16="http://schemas.microsoft.com/office/drawing/2014/main" id="{6A5F340D-655F-602A-7F32-2AF0E6F95C6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9" name="Freeform 5">
            <a:extLst>
              <a:ext uri="{FF2B5EF4-FFF2-40B4-BE49-F238E27FC236}">
                <a16:creationId xmlns:a16="http://schemas.microsoft.com/office/drawing/2014/main" id="{EE56CEFA-37E3-B688-308C-E3596288530D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0" name="Freeform 6">
            <a:extLst>
              <a:ext uri="{FF2B5EF4-FFF2-40B4-BE49-F238E27FC236}">
                <a16:creationId xmlns:a16="http://schemas.microsoft.com/office/drawing/2014/main" id="{FF922F35-2A3E-666F-1A75-67DFDEB510E8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71" name="Group 7">
            <a:extLst>
              <a:ext uri="{FF2B5EF4-FFF2-40B4-BE49-F238E27FC236}">
                <a16:creationId xmlns:a16="http://schemas.microsoft.com/office/drawing/2014/main" id="{17D0114B-C42C-5812-E0EC-6F0688DE767A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2607E13F-DF4B-33B6-3DA6-C30D4393B712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73" name="Freeform 9">
            <a:extLst>
              <a:ext uri="{FF2B5EF4-FFF2-40B4-BE49-F238E27FC236}">
                <a16:creationId xmlns:a16="http://schemas.microsoft.com/office/drawing/2014/main" id="{D453B765-7494-F585-FCCC-DF60C763734D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65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4" name="Freeform 10">
            <a:extLst>
              <a:ext uri="{FF2B5EF4-FFF2-40B4-BE49-F238E27FC236}">
                <a16:creationId xmlns:a16="http://schemas.microsoft.com/office/drawing/2014/main" id="{57F5AACC-9F02-2623-B129-E18A5137BE9C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5" name="Freeform 11">
            <a:extLst>
              <a:ext uri="{FF2B5EF4-FFF2-40B4-BE49-F238E27FC236}">
                <a16:creationId xmlns:a16="http://schemas.microsoft.com/office/drawing/2014/main" id="{16DABAE2-9FC6-0330-3C18-CD1CAA2A67C1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7" name="TextBox 13">
            <a:extLst>
              <a:ext uri="{FF2B5EF4-FFF2-40B4-BE49-F238E27FC236}">
                <a16:creationId xmlns:a16="http://schemas.microsoft.com/office/drawing/2014/main" id="{7240F512-1FB1-86BA-F095-1ED30A3CB1B4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78" name="Freeform 14">
            <a:extLst>
              <a:ext uri="{FF2B5EF4-FFF2-40B4-BE49-F238E27FC236}">
                <a16:creationId xmlns:a16="http://schemas.microsoft.com/office/drawing/2014/main" id="{4C8A169C-59F9-3C60-4C18-AE58B1B460FD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alphaModFix amt="65999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9" name="Freeform 15">
            <a:extLst>
              <a:ext uri="{FF2B5EF4-FFF2-40B4-BE49-F238E27FC236}">
                <a16:creationId xmlns:a16="http://schemas.microsoft.com/office/drawing/2014/main" id="{C0293D9D-6ABF-221D-23F6-B42770A8C753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17">
              <a:alphaModFix amt="65000"/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0" name="Freeform 16">
            <a:extLst>
              <a:ext uri="{FF2B5EF4-FFF2-40B4-BE49-F238E27FC236}">
                <a16:creationId xmlns:a16="http://schemas.microsoft.com/office/drawing/2014/main" id="{4A4581B8-1136-21A5-860A-06CD6C6CCAE0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1" name="Freeform 19">
            <a:extLst>
              <a:ext uri="{FF2B5EF4-FFF2-40B4-BE49-F238E27FC236}">
                <a16:creationId xmlns:a16="http://schemas.microsoft.com/office/drawing/2014/main" id="{7069787C-459C-706A-42CA-8D08D9D78788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2" name="Freeform 20">
            <a:extLst>
              <a:ext uri="{FF2B5EF4-FFF2-40B4-BE49-F238E27FC236}">
                <a16:creationId xmlns:a16="http://schemas.microsoft.com/office/drawing/2014/main" id="{C954D306-7A4C-5256-3397-2CADB84EFF4E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999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3" name="Freeform 21">
            <a:extLst>
              <a:ext uri="{FF2B5EF4-FFF2-40B4-BE49-F238E27FC236}">
                <a16:creationId xmlns:a16="http://schemas.microsoft.com/office/drawing/2014/main" id="{6FA87393-A1BE-62E7-50A3-F142EA62BC44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4" name="Freeform 22">
            <a:extLst>
              <a:ext uri="{FF2B5EF4-FFF2-40B4-BE49-F238E27FC236}">
                <a16:creationId xmlns:a16="http://schemas.microsoft.com/office/drawing/2014/main" id="{F9C33DFC-4CC7-04C2-622D-6A560EE3D398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5" name="Freeform 23">
            <a:extLst>
              <a:ext uri="{FF2B5EF4-FFF2-40B4-BE49-F238E27FC236}">
                <a16:creationId xmlns:a16="http://schemas.microsoft.com/office/drawing/2014/main" id="{5CFDC8EC-3C12-B2EF-B24D-C5952E5D3444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6" name="Freeform 22">
            <a:extLst>
              <a:ext uri="{FF2B5EF4-FFF2-40B4-BE49-F238E27FC236}">
                <a16:creationId xmlns:a16="http://schemas.microsoft.com/office/drawing/2014/main" id="{103A6995-B021-8291-3A82-5C7D239AF23F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alphaModFix amt="65000"/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C5DFB744-A330-582E-8A8E-2811A9D9A849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83578"/>
            <a:ext cx="18288000" cy="8229600"/>
            <a:chOff x="0" y="0"/>
            <a:chExt cx="4816593" cy="21674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167467"/>
            </a:xfrm>
            <a:custGeom>
              <a:avLst/>
              <a:gdLst/>
              <a:ahLst/>
              <a:cxnLst/>
              <a:rect l="l" t="t" r="r" b="b"/>
              <a:pathLst>
                <a:path w="4816592" h="2167467">
                  <a:moveTo>
                    <a:pt x="0" y="0"/>
                  </a:moveTo>
                  <a:lnTo>
                    <a:pt x="4816592" y="0"/>
                  </a:lnTo>
                  <a:lnTo>
                    <a:pt x="4816592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867581" y="388270"/>
            <a:ext cx="2343219" cy="1195830"/>
          </a:xfrm>
          <a:custGeom>
            <a:avLst/>
            <a:gdLst/>
            <a:ahLst/>
            <a:cxnLst/>
            <a:rect l="l" t="t" r="r" b="b"/>
            <a:pathLst>
              <a:path w="3442311" h="1195830">
                <a:moveTo>
                  <a:pt x="0" y="0"/>
                </a:moveTo>
                <a:lnTo>
                  <a:pt x="3442311" y="0"/>
                </a:lnTo>
                <a:lnTo>
                  <a:pt x="3442311" y="1195830"/>
                </a:lnTo>
                <a:lnTo>
                  <a:pt x="0" y="119583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671" r="-46907"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6" name="Freeform 6"/>
          <p:cNvSpPr/>
          <p:nvPr/>
        </p:nvSpPr>
        <p:spPr>
          <a:xfrm>
            <a:off x="5513689" y="617729"/>
            <a:ext cx="825453" cy="736913"/>
          </a:xfrm>
          <a:custGeom>
            <a:avLst/>
            <a:gdLst/>
            <a:ahLst/>
            <a:cxnLst/>
            <a:rect l="l" t="t" r="r" b="b"/>
            <a:pathLst>
              <a:path w="825453" h="736913">
                <a:moveTo>
                  <a:pt x="0" y="0"/>
                </a:moveTo>
                <a:lnTo>
                  <a:pt x="825454" y="0"/>
                </a:lnTo>
                <a:lnTo>
                  <a:pt x="825454" y="736913"/>
                </a:lnTo>
                <a:lnTo>
                  <a:pt x="0" y="736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4570" b="-4570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1028700" y="738326"/>
            <a:ext cx="3939673" cy="580749"/>
          </a:xfrm>
          <a:custGeom>
            <a:avLst/>
            <a:gdLst/>
            <a:ahLst/>
            <a:cxnLst/>
            <a:rect l="l" t="t" r="r" b="b"/>
            <a:pathLst>
              <a:path w="3939673" h="580749">
                <a:moveTo>
                  <a:pt x="0" y="0"/>
                </a:moveTo>
                <a:lnTo>
                  <a:pt x="3939673" y="0"/>
                </a:lnTo>
                <a:lnTo>
                  <a:pt x="3939673" y="580748"/>
                </a:lnTo>
                <a:lnTo>
                  <a:pt x="0" y="5807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13492595" y="3721896"/>
            <a:ext cx="4795401" cy="2293585"/>
          </a:xfrm>
          <a:custGeom>
            <a:avLst/>
            <a:gdLst/>
            <a:ahLst/>
            <a:cxnLst/>
            <a:rect l="l" t="t" r="r" b="b"/>
            <a:pathLst>
              <a:path w="7147054" h="2293585">
                <a:moveTo>
                  <a:pt x="0" y="0"/>
                </a:moveTo>
                <a:lnTo>
                  <a:pt x="7147053" y="0"/>
                </a:lnTo>
                <a:lnTo>
                  <a:pt x="7147053" y="2293585"/>
                </a:lnTo>
                <a:lnTo>
                  <a:pt x="0" y="22935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9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-3505" t="-1" r="-49040" b="-56281"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9" name="Group 9"/>
          <p:cNvGrpSpPr/>
          <p:nvPr/>
        </p:nvGrpSpPr>
        <p:grpSpPr>
          <a:xfrm>
            <a:off x="16288520" y="500795"/>
            <a:ext cx="970780" cy="970780"/>
            <a:chOff x="0" y="0"/>
            <a:chExt cx="1294374" cy="12943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" name="Freeform 11"/>
          <p:cNvSpPr/>
          <p:nvPr/>
        </p:nvSpPr>
        <p:spPr>
          <a:xfrm>
            <a:off x="6691568" y="573459"/>
            <a:ext cx="825453" cy="825453"/>
          </a:xfrm>
          <a:custGeom>
            <a:avLst/>
            <a:gdLst/>
            <a:ahLst/>
            <a:cxnLst/>
            <a:rect l="l" t="t" r="r" b="b"/>
            <a:pathLst>
              <a:path w="825453" h="825453">
                <a:moveTo>
                  <a:pt x="0" y="0"/>
                </a:moveTo>
                <a:lnTo>
                  <a:pt x="825453" y="0"/>
                </a:lnTo>
                <a:lnTo>
                  <a:pt x="825453" y="825453"/>
                </a:lnTo>
                <a:lnTo>
                  <a:pt x="0" y="82545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TextBox 12"/>
          <p:cNvSpPr txBox="1"/>
          <p:nvPr/>
        </p:nvSpPr>
        <p:spPr>
          <a:xfrm>
            <a:off x="1028700" y="3486714"/>
            <a:ext cx="8472823" cy="286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181"/>
              </a:lnSpc>
            </a:pPr>
            <a:r>
              <a:rPr lang="en-US" sz="6839" spc="136">
                <a:solidFill>
                  <a:srgbClr val="FFFFFF"/>
                </a:solidFill>
                <a:latin typeface="Montserrat Light Bold"/>
              </a:rPr>
              <a:t>THANK YOU VERY MUCH FOR YOUR ATTENTION!</a:t>
            </a:r>
          </a:p>
        </p:txBody>
      </p:sp>
      <p:sp>
        <p:nvSpPr>
          <p:cNvPr id="13" name="Freeform 13"/>
          <p:cNvSpPr/>
          <p:nvPr/>
        </p:nvSpPr>
        <p:spPr>
          <a:xfrm>
            <a:off x="8308942" y="4371481"/>
            <a:ext cx="9979058" cy="5941698"/>
          </a:xfrm>
          <a:custGeom>
            <a:avLst/>
            <a:gdLst/>
            <a:ahLst/>
            <a:cxnLst/>
            <a:rect l="l" t="t" r="r" b="b"/>
            <a:pathLst>
              <a:path w="9979058" h="5941698">
                <a:moveTo>
                  <a:pt x="0" y="0"/>
                </a:moveTo>
                <a:lnTo>
                  <a:pt x="9979058" y="0"/>
                </a:lnTo>
                <a:lnTo>
                  <a:pt x="9979058" y="5941697"/>
                </a:lnTo>
                <a:lnTo>
                  <a:pt x="0" y="59416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TextBox 14"/>
          <p:cNvSpPr txBox="1"/>
          <p:nvPr/>
        </p:nvSpPr>
        <p:spPr>
          <a:xfrm>
            <a:off x="1028700" y="7514962"/>
            <a:ext cx="4362549" cy="159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74"/>
              </a:lnSpc>
            </a:pPr>
            <a:r>
              <a:rPr lang="en-US" sz="10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10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6384013"/>
            <a:ext cx="4316178" cy="11595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DEVELOPMENT</a:t>
            </a:r>
          </a:p>
          <a:p>
            <a:pPr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AND RENOVATION </a:t>
            </a:r>
          </a:p>
          <a:p>
            <a:pPr algn="l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7" name="Group 7"/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9" name="Freeform 9"/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14265081" y="9069037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TextBox 12"/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14" name="Freeform 14"/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>
            <a:off x="0" y="9378948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TextBox 17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1 INTRODUCTION AND MAJOR CHALLENGES</a:t>
            </a:r>
          </a:p>
        </p:txBody>
      </p:sp>
      <p:sp>
        <p:nvSpPr>
          <p:cNvPr id="19" name="Freeform 19"/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" name="Freeform 20"/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Freeform 21"/>
          <p:cNvSpPr/>
          <p:nvPr/>
        </p:nvSpPr>
        <p:spPr>
          <a:xfrm>
            <a:off x="17055810" y="9738188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1" b="-7466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2">
            <a:extLst>
              <a:ext uri="{FF2B5EF4-FFF2-40B4-BE49-F238E27FC236}">
                <a16:creationId xmlns:a16="http://schemas.microsoft.com/office/drawing/2014/main" id="{57801771-C02A-E5E8-BFEC-60646B6620E7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837A97EB-D83A-34F8-C633-9C862D97615A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F041A388-7A13-7C79-E85B-44770C4F952C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613F3DBF-C89B-CBC6-BDB0-C3BA6BC074F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8F14D47A-34E9-68CE-5415-CE704A160464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0AD7E7C6-2D84-A267-3656-6DC55CD39222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40227EA2-BD0E-5DB5-A11D-E88F054285BC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54AF09DB-E7F0-8227-3117-40ECFCD58CDB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85B1223D-7CBF-F564-D04D-2E17FD406E7B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18626D92-DF2E-DCEC-6ADF-06D89EEF460C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2199AA15-C1A0-785B-6ADF-5028CE09812A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D1274FA1-FC4B-32DC-A944-819B9E4E377B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0E7AE3DC-4675-7698-C51D-970960EF976A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0390384F-62B1-898D-7F96-4D168E400B93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70B74CC5-7349-A350-B177-4EE41D76AF8A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20BE04F2-C823-FDC7-7EB6-551E08F7B7A4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F1165EB8-92D6-F80A-D79D-DCA5620128E0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79CB49BF-0473-066A-83E4-2696FD5F43B2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5BE296C2-95CC-820C-94FC-CCE574432B42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BBFF5543-7169-A8D3-97C9-6A61B15AF177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9F8F6EA9-3A99-BA68-D8E4-678B4CAD147B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2 AIM AND RESEARCH TASKS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866CCB4C-B8E4-B038-8A4E-24DD422E784E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B7D5F3B8-6D35-A6AE-D22B-E336A9EC1DAE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B41A1871-A07F-F212-8995-9AD94DA44A8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019194F6-C0CA-CD22-3D2A-B128D5570915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B148AFE6-F80A-FCC9-13E2-99E76B926BF3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07B7E947-A598-176C-330E-D8AF105E2B23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9D03AB65-0468-BF9D-E874-F462952B5230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id="{6B2EE631-779B-2758-3DE8-70140CC63DB4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7C4B9665-C047-F0D1-910B-36E464758156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C870703F-DD0C-FC7A-0E1E-08BD6EB3F445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F9E1F330-23CF-6381-453D-8AC092F0ADC5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05BC1FAB-9922-6D42-11F1-38408B1E4043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9D07569C-A920-1673-7731-D17857D3A7D4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9A05B551-74BE-9E99-0A27-800CE138550F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1B2CE9C0-726F-139C-D005-449E15A4BFDF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395103E1-B24A-A99F-43CE-A0A50F7C25FC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8475D148-0A77-B8F6-060B-26DFD207537A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2606FFEC-44D2-1CD5-CE31-BEF5BF7015FF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6B8D702D-0E34-21F6-875C-BB181F9186C8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3C830D71-1E77-887E-3FA2-0B8BD0F32244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1D3CB3D1-8B5E-49A5-A132-99FB6374F2D5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9"/>
          <p:cNvSpPr txBox="1"/>
          <p:nvPr/>
        </p:nvSpPr>
        <p:spPr>
          <a:xfrm>
            <a:off x="1018834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D714973D-3D49-3902-50F8-EC2945C2679A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BDF92033-89AA-AE60-F644-6F58969226C9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225FB1FD-A74D-7320-922F-DBD689BD2B5A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4ECEC724-B967-12D4-8E38-78DF881B578D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D5818C47-CD85-75F1-5B5A-4E43CE785450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07DECCA3-D9F8-019A-3CA9-704BF3F02E6E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3F6361AE-CECA-27D9-6415-925C4D86E31D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6D881C62-2429-1138-78F6-342125FECD80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C54ACD36-AE35-893F-5F4D-E274154D0DAE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250D872A-08C9-3852-6759-06E065BC8362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F6FE7186-7A0A-ADF0-BEDC-D19CD418B010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1B068D9E-9876-5FF2-5206-0BBF8E31305A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3AB695FF-830F-080E-434F-C5FAB98D77AB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FF8D85CC-E6DA-F2DB-D294-10ACFCF4B91B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16E661DE-1662-08BC-A971-0BA70196CDEB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48A94336-362A-8FB1-B823-79D23C50681B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933DD675-9FD1-17B6-F4AF-CF52FB959497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5E47014E-EC3C-C619-74E3-8B582EA67646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4CE74F49-EA83-49FA-DE6A-4F090C31CAB4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1CEB6CC4-678A-DAEF-4B7E-89008E5D513A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555557"/>
            <a:ext cx="16230600" cy="400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THE RESEARCH AIM IS …</a:t>
            </a:r>
          </a:p>
          <a:p>
            <a:pPr>
              <a:lnSpc>
                <a:spcPts val="4409"/>
              </a:lnSpc>
            </a:pPr>
            <a:endParaRPr lang="en-US" sz="4199" spc="83">
              <a:solidFill>
                <a:srgbClr val="01365A"/>
              </a:solidFill>
              <a:latin typeface="Montserrat Light Bold"/>
            </a:endParaRP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Research tasks: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…</a:t>
            </a:r>
          </a:p>
          <a:p>
            <a:pPr>
              <a:lnSpc>
                <a:spcPts val="4409"/>
              </a:lnSpc>
            </a:pPr>
            <a:endParaRPr lang="en-US" sz="4199" spc="83">
              <a:solidFill>
                <a:srgbClr val="01365A"/>
              </a:solidFill>
              <a:latin typeface="Montserrat Light Bold"/>
            </a:endParaRPr>
          </a:p>
        </p:txBody>
      </p:sp>
      <p:grpSp>
        <p:nvGrpSpPr>
          <p:cNvPr id="42" name="Group 2">
            <a:extLst>
              <a:ext uri="{FF2B5EF4-FFF2-40B4-BE49-F238E27FC236}">
                <a16:creationId xmlns:a16="http://schemas.microsoft.com/office/drawing/2014/main" id="{C42E3A4E-10D3-1F98-0B84-A0817689705F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01600143-2050-BCA6-FCA8-5E42B5C83929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4" name="TextBox 4">
              <a:extLst>
                <a:ext uri="{FF2B5EF4-FFF2-40B4-BE49-F238E27FC236}">
                  <a16:creationId xmlns:a16="http://schemas.microsoft.com/office/drawing/2014/main" id="{EA4353DA-0454-1061-7CE0-E98FEFAB61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5" name="Freeform 5">
            <a:extLst>
              <a:ext uri="{FF2B5EF4-FFF2-40B4-BE49-F238E27FC236}">
                <a16:creationId xmlns:a16="http://schemas.microsoft.com/office/drawing/2014/main" id="{D2F680C8-0DCB-0D7D-9984-3A221D0443D5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7D03C5D0-D7FE-62CD-7713-D68A5A26FEAC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7" name="Group 7">
            <a:extLst>
              <a:ext uri="{FF2B5EF4-FFF2-40B4-BE49-F238E27FC236}">
                <a16:creationId xmlns:a16="http://schemas.microsoft.com/office/drawing/2014/main" id="{50003C15-9E17-4710-E04A-50FB41FBB0DA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837D7E1A-9822-6DAB-6065-B2DDCF14A8CC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9" name="Freeform 9">
            <a:extLst>
              <a:ext uri="{FF2B5EF4-FFF2-40B4-BE49-F238E27FC236}">
                <a16:creationId xmlns:a16="http://schemas.microsoft.com/office/drawing/2014/main" id="{F5ED81B9-C21B-D5A6-F74A-1D8C6CFBF0A6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0">
            <a:extLst>
              <a:ext uri="{FF2B5EF4-FFF2-40B4-BE49-F238E27FC236}">
                <a16:creationId xmlns:a16="http://schemas.microsoft.com/office/drawing/2014/main" id="{9D20775F-4203-F145-C499-203A588ECB79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1">
            <a:extLst>
              <a:ext uri="{FF2B5EF4-FFF2-40B4-BE49-F238E27FC236}">
                <a16:creationId xmlns:a16="http://schemas.microsoft.com/office/drawing/2014/main" id="{17B6524E-DC2D-F15B-C341-9556DDA5E74E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3" name="TextBox 13">
            <a:extLst>
              <a:ext uri="{FF2B5EF4-FFF2-40B4-BE49-F238E27FC236}">
                <a16:creationId xmlns:a16="http://schemas.microsoft.com/office/drawing/2014/main" id="{A04599BE-E6DC-C01A-D6E1-99008C59B98B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4" name="Freeform 14">
            <a:extLst>
              <a:ext uri="{FF2B5EF4-FFF2-40B4-BE49-F238E27FC236}">
                <a16:creationId xmlns:a16="http://schemas.microsoft.com/office/drawing/2014/main" id="{9CF9CEF9-932D-70A8-DC98-25DBAC58D85E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5">
            <a:extLst>
              <a:ext uri="{FF2B5EF4-FFF2-40B4-BE49-F238E27FC236}">
                <a16:creationId xmlns:a16="http://schemas.microsoft.com/office/drawing/2014/main" id="{DB7D3BFF-0B0F-19E5-9E9F-0F68E36C1E5B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6">
            <a:extLst>
              <a:ext uri="{FF2B5EF4-FFF2-40B4-BE49-F238E27FC236}">
                <a16:creationId xmlns:a16="http://schemas.microsoft.com/office/drawing/2014/main" id="{4C453093-A4FB-0423-B18D-2347514F31F1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9">
            <a:extLst>
              <a:ext uri="{FF2B5EF4-FFF2-40B4-BE49-F238E27FC236}">
                <a16:creationId xmlns:a16="http://schemas.microsoft.com/office/drawing/2014/main" id="{036825D0-AD96-1642-773F-3D357B99C97D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08C64BD2-BD10-E7C5-CF75-17ABA699DAAD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1">
            <a:extLst>
              <a:ext uri="{FF2B5EF4-FFF2-40B4-BE49-F238E27FC236}">
                <a16:creationId xmlns:a16="http://schemas.microsoft.com/office/drawing/2014/main" id="{E5C60BA4-FAA1-C3B8-CAD5-7D9A0962000B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2">
            <a:extLst>
              <a:ext uri="{FF2B5EF4-FFF2-40B4-BE49-F238E27FC236}">
                <a16:creationId xmlns:a16="http://schemas.microsoft.com/office/drawing/2014/main" id="{97DE6B32-57F6-6B75-1CBF-9AD55E0CD750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3">
            <a:extLst>
              <a:ext uri="{FF2B5EF4-FFF2-40B4-BE49-F238E27FC236}">
                <a16:creationId xmlns:a16="http://schemas.microsoft.com/office/drawing/2014/main" id="{CBB4808F-38F8-56A6-BFF7-8088C2755082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2">
            <a:extLst>
              <a:ext uri="{FF2B5EF4-FFF2-40B4-BE49-F238E27FC236}">
                <a16:creationId xmlns:a16="http://schemas.microsoft.com/office/drawing/2014/main" id="{A2541ABE-55E7-0C03-3AAF-C94C1204491F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011E1391-3DC2-D409-7A6F-EFFAA14C2E5A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9E9BA93E-1823-8FCE-C6EE-74135F6A73C3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8223A493-5572-CDE0-F441-7830FCCC4315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DE20B59A-50AD-AC56-F829-D86863641B8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0489F257-4DC9-9B4C-7F5A-F1CB870E030F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7CA97D80-12A6-D194-6BAC-20562F1C365D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51E96122-8B7A-B636-9196-522754FFF82A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00C1618A-F6E4-9876-84DA-4FCE05487045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743536FA-9712-8C04-D9D0-3DC696782982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5B34E176-56DB-73D7-D989-7D3AC601C48D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A7FDEA35-B775-0AA2-6674-60C39D369E9D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843253B4-8181-E822-431C-567DAAEC0F7B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 dirty="0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 dirty="0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 dirty="0" err="1">
                <a:solidFill>
                  <a:srgbClr val="FFFFFF"/>
                </a:solidFill>
                <a:latin typeface="Montserrat Light Bold"/>
              </a:rPr>
              <a:t>Developmentand</a:t>
            </a:r>
            <a:r>
              <a:rPr lang="en-US" sz="1661" spc="33" dirty="0">
                <a:solidFill>
                  <a:srgbClr val="FFFFFF"/>
                </a:solidFill>
                <a:latin typeface="Montserrat Light Bold"/>
              </a:rPr>
              <a:t>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 dirty="0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C320EBAF-0D59-91EE-637C-EED0E3705940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E1256E12-533D-319F-B1D8-53EA4B809E3E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0038CCDC-F315-A1F7-D2AE-09E67610C612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D29ACCBC-DFD5-C564-AE4F-9153B5409C7E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CB710E94-C4C1-7877-9426-E5A4C00F7A30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4C4E84AD-134A-536E-BC88-1F1F98530671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069FF4F6-03CA-D89F-E359-2C306E2639DD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D303ECAD-DBFD-368A-ECEF-093B07CB873A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614BC714-0C98-6961-7643-F303F7D5B261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2462254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555557"/>
            <a:ext cx="16230600" cy="5991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09"/>
              </a:lnSpc>
            </a:pPr>
            <a:r>
              <a:rPr lang="en-US" sz="4199" spc="83">
                <a:solidFill>
                  <a:srgbClr val="01365A"/>
                </a:solidFill>
                <a:latin typeface="Montserrat Light Bold"/>
              </a:rPr>
              <a:t>3 RESEARCH METHODOLOGY</a:t>
            </a:r>
          </a:p>
        </p:txBody>
      </p:sp>
      <p:grpSp>
        <p:nvGrpSpPr>
          <p:cNvPr id="43" name="Group 2">
            <a:extLst>
              <a:ext uri="{FF2B5EF4-FFF2-40B4-BE49-F238E27FC236}">
                <a16:creationId xmlns:a16="http://schemas.microsoft.com/office/drawing/2014/main" id="{4D712B59-F095-0C73-F1AA-4EFAD9603D9B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4" name="Freeform 3">
              <a:extLst>
                <a:ext uri="{FF2B5EF4-FFF2-40B4-BE49-F238E27FC236}">
                  <a16:creationId xmlns:a16="http://schemas.microsoft.com/office/drawing/2014/main" id="{7413ED7C-E3FD-49F6-9A2C-8EB14C0A9499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5" name="TextBox 4">
              <a:extLst>
                <a:ext uri="{FF2B5EF4-FFF2-40B4-BE49-F238E27FC236}">
                  <a16:creationId xmlns:a16="http://schemas.microsoft.com/office/drawing/2014/main" id="{D4546C35-4841-95A6-90A8-83E0E1592B7E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6" name="Freeform 5">
            <a:extLst>
              <a:ext uri="{FF2B5EF4-FFF2-40B4-BE49-F238E27FC236}">
                <a16:creationId xmlns:a16="http://schemas.microsoft.com/office/drawing/2014/main" id="{A74A3D79-DB19-844E-04E9-F35CFCFFE50F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7" name="Freeform 6">
            <a:extLst>
              <a:ext uri="{FF2B5EF4-FFF2-40B4-BE49-F238E27FC236}">
                <a16:creationId xmlns:a16="http://schemas.microsoft.com/office/drawing/2014/main" id="{7D643B09-D7C1-4C77-E587-E4F8C09DC3CC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8" name="Group 7">
            <a:extLst>
              <a:ext uri="{FF2B5EF4-FFF2-40B4-BE49-F238E27FC236}">
                <a16:creationId xmlns:a16="http://schemas.microsoft.com/office/drawing/2014/main" id="{4E2EA61C-A578-8C59-FB32-99ACA94CFFF8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7238CE2E-03FF-6060-E16D-9C4EC8175B97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50" name="Freeform 9">
            <a:extLst>
              <a:ext uri="{FF2B5EF4-FFF2-40B4-BE49-F238E27FC236}">
                <a16:creationId xmlns:a16="http://schemas.microsoft.com/office/drawing/2014/main" id="{87623A5F-8BC5-4642-CDC7-0BEBCD72477B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1" name="Freeform 10">
            <a:extLst>
              <a:ext uri="{FF2B5EF4-FFF2-40B4-BE49-F238E27FC236}">
                <a16:creationId xmlns:a16="http://schemas.microsoft.com/office/drawing/2014/main" id="{E17A2FFA-E393-56A6-3269-DFD1530C0CB6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Freeform 11">
            <a:extLst>
              <a:ext uri="{FF2B5EF4-FFF2-40B4-BE49-F238E27FC236}">
                <a16:creationId xmlns:a16="http://schemas.microsoft.com/office/drawing/2014/main" id="{72B88C1C-5516-1984-30C3-ADAE3660516A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TextBox 13">
            <a:extLst>
              <a:ext uri="{FF2B5EF4-FFF2-40B4-BE49-F238E27FC236}">
                <a16:creationId xmlns:a16="http://schemas.microsoft.com/office/drawing/2014/main" id="{43B8C00A-68AE-452A-C92D-FE447DA3FD01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5" name="Freeform 14">
            <a:extLst>
              <a:ext uri="{FF2B5EF4-FFF2-40B4-BE49-F238E27FC236}">
                <a16:creationId xmlns:a16="http://schemas.microsoft.com/office/drawing/2014/main" id="{1B3EEFD1-F579-2393-4A8C-E6D06D897EA6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5">
            <a:extLst>
              <a:ext uri="{FF2B5EF4-FFF2-40B4-BE49-F238E27FC236}">
                <a16:creationId xmlns:a16="http://schemas.microsoft.com/office/drawing/2014/main" id="{B693AF5B-E935-40C6-9B43-E52F67FE1ABA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16">
            <a:extLst>
              <a:ext uri="{FF2B5EF4-FFF2-40B4-BE49-F238E27FC236}">
                <a16:creationId xmlns:a16="http://schemas.microsoft.com/office/drawing/2014/main" id="{79F053EA-7A25-A7B6-7F68-9F7B9AE34949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19">
            <a:extLst>
              <a:ext uri="{FF2B5EF4-FFF2-40B4-BE49-F238E27FC236}">
                <a16:creationId xmlns:a16="http://schemas.microsoft.com/office/drawing/2014/main" id="{5DD03BBD-0CCA-A771-7783-5CABC6749307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5F3BBD45-D8D4-6D6F-502B-E8B2C5CBE8A0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0" name="Freeform 21">
            <a:extLst>
              <a:ext uri="{FF2B5EF4-FFF2-40B4-BE49-F238E27FC236}">
                <a16:creationId xmlns:a16="http://schemas.microsoft.com/office/drawing/2014/main" id="{E2AD6FB4-676C-DC7D-4340-6AFE8390EFF2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FD37E685-2EC4-1F49-5375-C3E8731D7562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2" name="Freeform 23">
            <a:extLst>
              <a:ext uri="{FF2B5EF4-FFF2-40B4-BE49-F238E27FC236}">
                <a16:creationId xmlns:a16="http://schemas.microsoft.com/office/drawing/2014/main" id="{2DB37B35-72EE-932C-2B33-02EF3EB2FDAF}"/>
              </a:ext>
            </a:extLst>
          </p:cNvPr>
          <p:cNvSpPr/>
          <p:nvPr/>
        </p:nvSpPr>
        <p:spPr>
          <a:xfrm>
            <a:off x="15404925" y="7462712"/>
            <a:ext cx="2883075" cy="1334604"/>
          </a:xfrm>
          <a:custGeom>
            <a:avLst/>
            <a:gdLst/>
            <a:ahLst/>
            <a:cxnLst/>
            <a:rect l="l" t="t" r="r" b="b"/>
            <a:pathLst>
              <a:path w="2883075" h="1334604">
                <a:moveTo>
                  <a:pt x="0" y="0"/>
                </a:moveTo>
                <a:lnTo>
                  <a:pt x="2883075" y="0"/>
                </a:lnTo>
                <a:lnTo>
                  <a:pt x="2883075" y="1334604"/>
                </a:lnTo>
                <a:lnTo>
                  <a:pt x="0" y="13346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3" name="Freeform 22">
            <a:extLst>
              <a:ext uri="{FF2B5EF4-FFF2-40B4-BE49-F238E27FC236}">
                <a16:creationId xmlns:a16="http://schemas.microsoft.com/office/drawing/2014/main" id="{72518AE1-F975-352F-EB51-8572DA1B935B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TextBox 12">
            <a:extLst>
              <a:ext uri="{FF2B5EF4-FFF2-40B4-BE49-F238E27FC236}">
                <a16:creationId xmlns:a16="http://schemas.microsoft.com/office/drawing/2014/main" id="{F77E46A8-F7F1-95C3-14D3-28B9E6E82AE2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81075"/>
            <a:ext cx="7179692" cy="405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 spc="287">
                <a:solidFill>
                  <a:srgbClr val="000000"/>
                </a:solidFill>
                <a:latin typeface="Montserrat Classic"/>
              </a:rPr>
              <a:t>Text.....</a:t>
            </a:r>
          </a:p>
        </p:txBody>
      </p:sp>
      <p:grpSp>
        <p:nvGrpSpPr>
          <p:cNvPr id="41" name="Group 2">
            <a:extLst>
              <a:ext uri="{FF2B5EF4-FFF2-40B4-BE49-F238E27FC236}">
                <a16:creationId xmlns:a16="http://schemas.microsoft.com/office/drawing/2014/main" id="{1B85D7E1-DC6D-54C7-05FA-9D8D377C87EC}"/>
              </a:ext>
            </a:extLst>
          </p:cNvPr>
          <p:cNvGrpSpPr/>
          <p:nvPr/>
        </p:nvGrpSpPr>
        <p:grpSpPr>
          <a:xfrm>
            <a:off x="0" y="8759216"/>
            <a:ext cx="18288000" cy="1497430"/>
            <a:chOff x="0" y="0"/>
            <a:chExt cx="4816593" cy="394385"/>
          </a:xfrm>
        </p:grpSpPr>
        <p:sp>
          <p:nvSpPr>
            <p:cNvPr id="42" name="Freeform 3">
              <a:extLst>
                <a:ext uri="{FF2B5EF4-FFF2-40B4-BE49-F238E27FC236}">
                  <a16:creationId xmlns:a16="http://schemas.microsoft.com/office/drawing/2014/main" id="{C7B91BDC-881D-EF28-8FC3-B5722B5D754C}"/>
                </a:ext>
              </a:extLst>
            </p:cNvPr>
            <p:cNvSpPr/>
            <p:nvPr/>
          </p:nvSpPr>
          <p:spPr>
            <a:xfrm>
              <a:off x="0" y="0"/>
              <a:ext cx="4816592" cy="394385"/>
            </a:xfrm>
            <a:custGeom>
              <a:avLst/>
              <a:gdLst/>
              <a:ahLst/>
              <a:cxnLst/>
              <a:rect l="l" t="t" r="r" b="b"/>
              <a:pathLst>
                <a:path w="4816592" h="394385">
                  <a:moveTo>
                    <a:pt x="0" y="0"/>
                  </a:moveTo>
                  <a:lnTo>
                    <a:pt x="4816592" y="0"/>
                  </a:lnTo>
                  <a:lnTo>
                    <a:pt x="4816592" y="394385"/>
                  </a:lnTo>
                  <a:lnTo>
                    <a:pt x="0" y="394385"/>
                  </a:lnTo>
                  <a:close/>
                </a:path>
              </a:pathLst>
            </a:custGeom>
            <a:solidFill>
              <a:srgbClr val="01365A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43" name="TextBox 4">
              <a:extLst>
                <a:ext uri="{FF2B5EF4-FFF2-40B4-BE49-F238E27FC236}">
                  <a16:creationId xmlns:a16="http://schemas.microsoft.com/office/drawing/2014/main" id="{93206933-3E6C-8D39-1E6E-B0E1CD412207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4" name="Freeform 5">
            <a:extLst>
              <a:ext uri="{FF2B5EF4-FFF2-40B4-BE49-F238E27FC236}">
                <a16:creationId xmlns:a16="http://schemas.microsoft.com/office/drawing/2014/main" id="{BE76D136-ADA7-01C6-05C2-6D54E4329CC4}"/>
              </a:ext>
            </a:extLst>
          </p:cNvPr>
          <p:cNvSpPr/>
          <p:nvPr/>
        </p:nvSpPr>
        <p:spPr>
          <a:xfrm>
            <a:off x="708314" y="8959845"/>
            <a:ext cx="1030163" cy="1003121"/>
          </a:xfrm>
          <a:custGeom>
            <a:avLst/>
            <a:gdLst/>
            <a:ahLst/>
            <a:cxnLst/>
            <a:rect l="l" t="t" r="r" b="b"/>
            <a:pathLst>
              <a:path w="1030163" h="1003121">
                <a:moveTo>
                  <a:pt x="0" y="0"/>
                </a:moveTo>
                <a:lnTo>
                  <a:pt x="1030163" y="0"/>
                </a:lnTo>
                <a:lnTo>
                  <a:pt x="1030163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5" name="Freeform 6">
            <a:extLst>
              <a:ext uri="{FF2B5EF4-FFF2-40B4-BE49-F238E27FC236}">
                <a16:creationId xmlns:a16="http://schemas.microsoft.com/office/drawing/2014/main" id="{6D0E00C3-504F-63FE-F963-BF6F2490D7EF}"/>
              </a:ext>
            </a:extLst>
          </p:cNvPr>
          <p:cNvSpPr/>
          <p:nvPr/>
        </p:nvSpPr>
        <p:spPr>
          <a:xfrm>
            <a:off x="1900072" y="8959845"/>
            <a:ext cx="1003121" cy="1003121"/>
          </a:xfrm>
          <a:custGeom>
            <a:avLst/>
            <a:gdLst/>
            <a:ahLst/>
            <a:cxnLst/>
            <a:rect l="l" t="t" r="r" b="b"/>
            <a:pathLst>
              <a:path w="1003121" h="1003121">
                <a:moveTo>
                  <a:pt x="0" y="0"/>
                </a:moveTo>
                <a:lnTo>
                  <a:pt x="1003122" y="0"/>
                </a:lnTo>
                <a:lnTo>
                  <a:pt x="1003122" y="1003121"/>
                </a:lnTo>
                <a:lnTo>
                  <a:pt x="0" y="10031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55195824-4760-B3D5-CC2A-13E1EE33F689}"/>
              </a:ext>
            </a:extLst>
          </p:cNvPr>
          <p:cNvGrpSpPr/>
          <p:nvPr/>
        </p:nvGrpSpPr>
        <p:grpSpPr>
          <a:xfrm>
            <a:off x="16512885" y="9022540"/>
            <a:ext cx="970780" cy="970780"/>
            <a:chOff x="0" y="0"/>
            <a:chExt cx="1294374" cy="1294374"/>
          </a:xfrm>
        </p:grpSpPr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15CD8657-2F90-8A8B-C047-8BC714F0254C}"/>
                </a:ext>
              </a:extLst>
            </p:cNvPr>
            <p:cNvSpPr/>
            <p:nvPr/>
          </p:nvSpPr>
          <p:spPr>
            <a:xfrm>
              <a:off x="0" y="0"/>
              <a:ext cx="1294374" cy="1294374"/>
            </a:xfrm>
            <a:custGeom>
              <a:avLst/>
              <a:gdLst/>
              <a:ahLst/>
              <a:cxnLst/>
              <a:rect l="l" t="t" r="r" b="b"/>
              <a:pathLst>
                <a:path w="1294374" h="1294374">
                  <a:moveTo>
                    <a:pt x="0" y="0"/>
                  </a:moveTo>
                  <a:lnTo>
                    <a:pt x="1294374" y="0"/>
                  </a:lnTo>
                  <a:lnTo>
                    <a:pt x="1294374" y="1294374"/>
                  </a:lnTo>
                  <a:lnTo>
                    <a:pt x="0" y="12943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8" name="Freeform 9">
            <a:extLst>
              <a:ext uri="{FF2B5EF4-FFF2-40B4-BE49-F238E27FC236}">
                <a16:creationId xmlns:a16="http://schemas.microsoft.com/office/drawing/2014/main" id="{0EEC97AD-7C33-A8BF-95CA-5901F8CCE684}"/>
              </a:ext>
            </a:extLst>
          </p:cNvPr>
          <p:cNvSpPr/>
          <p:nvPr/>
        </p:nvSpPr>
        <p:spPr>
          <a:xfrm>
            <a:off x="11812512" y="9069037"/>
            <a:ext cx="2469793" cy="1204525"/>
          </a:xfrm>
          <a:custGeom>
            <a:avLst/>
            <a:gdLst/>
            <a:ahLst/>
            <a:cxnLst/>
            <a:rect l="l" t="t" r="r" b="b"/>
            <a:pathLst>
              <a:path w="2469793" h="1318252">
                <a:moveTo>
                  <a:pt x="0" y="0"/>
                </a:moveTo>
                <a:lnTo>
                  <a:pt x="2469793" y="0"/>
                </a:lnTo>
                <a:lnTo>
                  <a:pt x="2469793" y="1318252"/>
                </a:lnTo>
                <a:lnTo>
                  <a:pt x="0" y="13182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6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9" name="Freeform 10">
            <a:extLst>
              <a:ext uri="{FF2B5EF4-FFF2-40B4-BE49-F238E27FC236}">
                <a16:creationId xmlns:a16="http://schemas.microsoft.com/office/drawing/2014/main" id="{B3793165-7EC1-0BDC-F640-67FC795733C2}"/>
              </a:ext>
            </a:extLst>
          </p:cNvPr>
          <p:cNvSpPr/>
          <p:nvPr/>
        </p:nvSpPr>
        <p:spPr>
          <a:xfrm>
            <a:off x="14265081" y="9029700"/>
            <a:ext cx="2020647" cy="1262803"/>
          </a:xfrm>
          <a:custGeom>
            <a:avLst/>
            <a:gdLst/>
            <a:ahLst/>
            <a:cxnLst/>
            <a:rect l="l" t="t" r="r" b="b"/>
            <a:pathLst>
              <a:path w="2020647" h="1262803">
                <a:moveTo>
                  <a:pt x="0" y="0"/>
                </a:moveTo>
                <a:lnTo>
                  <a:pt x="2020647" y="0"/>
                </a:lnTo>
                <a:lnTo>
                  <a:pt x="2020647" y="1262803"/>
                </a:lnTo>
                <a:lnTo>
                  <a:pt x="0" y="126280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50138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0" name="Freeform 11">
            <a:extLst>
              <a:ext uri="{FF2B5EF4-FFF2-40B4-BE49-F238E27FC236}">
                <a16:creationId xmlns:a16="http://schemas.microsoft.com/office/drawing/2014/main" id="{93E4C098-4C97-2898-7065-55033D744D3B}"/>
              </a:ext>
            </a:extLst>
          </p:cNvPr>
          <p:cNvSpPr/>
          <p:nvPr/>
        </p:nvSpPr>
        <p:spPr>
          <a:xfrm>
            <a:off x="2921046" y="9117791"/>
            <a:ext cx="3033762" cy="1169210"/>
          </a:xfrm>
          <a:custGeom>
            <a:avLst/>
            <a:gdLst/>
            <a:ahLst/>
            <a:cxnLst/>
            <a:rect l="l" t="t" r="r" b="b"/>
            <a:pathLst>
              <a:path w="3033762" h="1262803">
                <a:moveTo>
                  <a:pt x="0" y="0"/>
                </a:moveTo>
                <a:lnTo>
                  <a:pt x="3033761" y="0"/>
                </a:lnTo>
                <a:lnTo>
                  <a:pt x="3033761" y="1262804"/>
                </a:lnTo>
                <a:lnTo>
                  <a:pt x="0" y="12628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2" name="TextBox 13">
            <a:extLst>
              <a:ext uri="{FF2B5EF4-FFF2-40B4-BE49-F238E27FC236}">
                <a16:creationId xmlns:a16="http://schemas.microsoft.com/office/drawing/2014/main" id="{9E82722A-8803-DBA3-2AC1-5AB42E219BC9}"/>
              </a:ext>
            </a:extLst>
          </p:cNvPr>
          <p:cNvSpPr txBox="1"/>
          <p:nvPr/>
        </p:nvSpPr>
        <p:spPr>
          <a:xfrm>
            <a:off x="5411057" y="9051115"/>
            <a:ext cx="7033432" cy="909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INTERNATIONAL CONFERENCE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on Urban Infrastructure Sustainable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Developmentand Renovation </a:t>
            </a:r>
          </a:p>
          <a:p>
            <a:pPr algn="ctr">
              <a:lnSpc>
                <a:spcPts val="1745"/>
              </a:lnSpc>
            </a:pPr>
            <a:r>
              <a:rPr lang="en-US" sz="1661" spc="33">
                <a:solidFill>
                  <a:srgbClr val="FFFFFF"/>
                </a:solidFill>
                <a:latin typeface="Montserrat Light Bold"/>
              </a:rPr>
              <a:t>(MistoBud-2023)</a:t>
            </a:r>
          </a:p>
        </p:txBody>
      </p:sp>
      <p:sp>
        <p:nvSpPr>
          <p:cNvPr id="53" name="Freeform 14">
            <a:extLst>
              <a:ext uri="{FF2B5EF4-FFF2-40B4-BE49-F238E27FC236}">
                <a16:creationId xmlns:a16="http://schemas.microsoft.com/office/drawing/2014/main" id="{6D8BBFC3-B55D-BC08-F0BF-4636FC1DD4D7}"/>
              </a:ext>
            </a:extLst>
          </p:cNvPr>
          <p:cNvSpPr/>
          <p:nvPr/>
        </p:nvSpPr>
        <p:spPr>
          <a:xfrm>
            <a:off x="5954807" y="9117791"/>
            <a:ext cx="1187113" cy="1135088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0" y="0"/>
                </a:moveTo>
                <a:lnTo>
                  <a:pt x="1187113" y="0"/>
                </a:lnTo>
                <a:lnTo>
                  <a:pt x="1187113" y="1259974"/>
                </a:lnTo>
                <a:lnTo>
                  <a:pt x="0" y="125997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65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4" name="Freeform 15">
            <a:extLst>
              <a:ext uri="{FF2B5EF4-FFF2-40B4-BE49-F238E27FC236}">
                <a16:creationId xmlns:a16="http://schemas.microsoft.com/office/drawing/2014/main" id="{1804F6AB-D6B7-4091-E220-710BF712E84C}"/>
              </a:ext>
            </a:extLst>
          </p:cNvPr>
          <p:cNvSpPr/>
          <p:nvPr/>
        </p:nvSpPr>
        <p:spPr>
          <a:xfrm flipH="1">
            <a:off x="10625398" y="9127315"/>
            <a:ext cx="1187113" cy="1204525"/>
          </a:xfrm>
          <a:custGeom>
            <a:avLst/>
            <a:gdLst/>
            <a:ahLst/>
            <a:cxnLst/>
            <a:rect l="l" t="t" r="r" b="b"/>
            <a:pathLst>
              <a:path w="1187113" h="1259973">
                <a:moveTo>
                  <a:pt x="1187113" y="0"/>
                </a:moveTo>
                <a:lnTo>
                  <a:pt x="0" y="0"/>
                </a:lnTo>
                <a:lnTo>
                  <a:pt x="0" y="1259974"/>
                </a:lnTo>
                <a:lnTo>
                  <a:pt x="1187113" y="1259974"/>
                </a:lnTo>
                <a:lnTo>
                  <a:pt x="1187113" y="0"/>
                </a:lnTo>
                <a:close/>
              </a:path>
            </a:pathLst>
          </a:custGeom>
          <a:blipFill>
            <a:blip r:embed="rId8">
              <a:alphaModFix amt="65000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55558" t="-22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5" name="Freeform 16">
            <a:extLst>
              <a:ext uri="{FF2B5EF4-FFF2-40B4-BE49-F238E27FC236}">
                <a16:creationId xmlns:a16="http://schemas.microsoft.com/office/drawing/2014/main" id="{57CFD4ED-AEAC-E2C7-9BC6-58189452B250}"/>
              </a:ext>
            </a:extLst>
          </p:cNvPr>
          <p:cNvSpPr/>
          <p:nvPr/>
        </p:nvSpPr>
        <p:spPr>
          <a:xfrm>
            <a:off x="0" y="9334500"/>
            <a:ext cx="1018833" cy="95289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28984" r="-2898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6" name="Freeform 19">
            <a:extLst>
              <a:ext uri="{FF2B5EF4-FFF2-40B4-BE49-F238E27FC236}">
                <a16:creationId xmlns:a16="http://schemas.microsoft.com/office/drawing/2014/main" id="{4CC2A478-A69A-C8AA-9633-95C9E3120F2B}"/>
              </a:ext>
            </a:extLst>
          </p:cNvPr>
          <p:cNvSpPr/>
          <p:nvPr/>
        </p:nvSpPr>
        <p:spPr>
          <a:xfrm>
            <a:off x="875959" y="9747777"/>
            <a:ext cx="1751917" cy="539223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 l="-875" t="-19886" r="875" b="-72474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5048A575-E556-74A2-071B-703C7B5BBC5E}"/>
              </a:ext>
            </a:extLst>
          </p:cNvPr>
          <p:cNvSpPr/>
          <p:nvPr/>
        </p:nvSpPr>
        <p:spPr>
          <a:xfrm>
            <a:off x="1828117" y="9859306"/>
            <a:ext cx="1751917" cy="362720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7" y="0"/>
                </a:lnTo>
                <a:lnTo>
                  <a:pt x="1751917" y="1036916"/>
                </a:lnTo>
                <a:lnTo>
                  <a:pt x="0" y="103691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8" name="Freeform 21">
            <a:extLst>
              <a:ext uri="{FF2B5EF4-FFF2-40B4-BE49-F238E27FC236}">
                <a16:creationId xmlns:a16="http://schemas.microsoft.com/office/drawing/2014/main" id="{98741F80-3D0C-46A8-A5A7-F278FD5D2857}"/>
              </a:ext>
            </a:extLst>
          </p:cNvPr>
          <p:cNvSpPr/>
          <p:nvPr/>
        </p:nvSpPr>
        <p:spPr>
          <a:xfrm>
            <a:off x="17055810" y="9639300"/>
            <a:ext cx="1751917" cy="593652"/>
          </a:xfrm>
          <a:custGeom>
            <a:avLst/>
            <a:gdLst/>
            <a:ahLst/>
            <a:cxnLst/>
            <a:rect l="l" t="t" r="r" b="b"/>
            <a:pathLst>
              <a:path w="1751917" h="1036916">
                <a:moveTo>
                  <a:pt x="0" y="0"/>
                </a:moveTo>
                <a:lnTo>
                  <a:pt x="1751918" y="0"/>
                </a:lnTo>
                <a:lnTo>
                  <a:pt x="1751918" y="1036915"/>
                </a:lnTo>
                <a:lnTo>
                  <a:pt x="0" y="103691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4" r="29666" b="-74671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9" name="Freeform 22">
            <a:extLst>
              <a:ext uri="{FF2B5EF4-FFF2-40B4-BE49-F238E27FC236}">
                <a16:creationId xmlns:a16="http://schemas.microsoft.com/office/drawing/2014/main" id="{AB8190CD-A98E-453E-5E70-C118C12E9360}"/>
              </a:ext>
            </a:extLst>
          </p:cNvPr>
          <p:cNvSpPr/>
          <p:nvPr/>
        </p:nvSpPr>
        <p:spPr>
          <a:xfrm>
            <a:off x="16303335" y="10086975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1" name="Freeform 22">
            <a:extLst>
              <a:ext uri="{FF2B5EF4-FFF2-40B4-BE49-F238E27FC236}">
                <a16:creationId xmlns:a16="http://schemas.microsoft.com/office/drawing/2014/main" id="{18AB3EDE-7860-7695-9384-D844DBDB1218}"/>
              </a:ext>
            </a:extLst>
          </p:cNvPr>
          <p:cNvSpPr/>
          <p:nvPr/>
        </p:nvSpPr>
        <p:spPr>
          <a:xfrm>
            <a:off x="16687800" y="10096500"/>
            <a:ext cx="431539" cy="200025"/>
          </a:xfrm>
          <a:custGeom>
            <a:avLst/>
            <a:gdLst/>
            <a:ahLst/>
            <a:cxnLst/>
            <a:rect l="l" t="t" r="r" b="b"/>
            <a:pathLst>
              <a:path w="878033" h="697718">
                <a:moveTo>
                  <a:pt x="0" y="0"/>
                </a:moveTo>
                <a:lnTo>
                  <a:pt x="878033" y="0"/>
                </a:lnTo>
                <a:lnTo>
                  <a:pt x="878033" y="697718"/>
                </a:lnTo>
                <a:lnTo>
                  <a:pt x="0" y="6977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5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160633" t="-169577" r="-145337" b="-248815"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B996D80F-99E6-6480-9230-379D3385A430}"/>
              </a:ext>
            </a:extLst>
          </p:cNvPr>
          <p:cNvSpPr txBox="1"/>
          <p:nvPr/>
        </p:nvSpPr>
        <p:spPr>
          <a:xfrm>
            <a:off x="7201101" y="9953342"/>
            <a:ext cx="3453345" cy="157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74"/>
              </a:lnSpc>
            </a:pPr>
            <a:r>
              <a:rPr lang="en-US" sz="900" b="0" i="0" dirty="0">
                <a:solidFill>
                  <a:schemeClr val="bg1"/>
                </a:solidFill>
                <a:effectLst/>
                <a:latin typeface="Montserrat Classic" panose="020B0604020202020204" charset="0"/>
              </a:rPr>
              <a:t>JANUARY 25-27, 2024 - KHARKIV, UKRAINE (VIRTUAL)</a:t>
            </a:r>
            <a:endParaRPr lang="en-US" sz="900" spc="117" dirty="0">
              <a:solidFill>
                <a:schemeClr val="bg1"/>
              </a:solidFill>
              <a:latin typeface="Montserrat Classic" panose="020B06040202020202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514</Words>
  <Application>Microsoft Office PowerPoint</Application>
  <PresentationFormat>Довільний</PresentationFormat>
  <Paragraphs>127</Paragraphs>
  <Slides>18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23" baseType="lpstr">
      <vt:lpstr>Calibri</vt:lpstr>
      <vt:lpstr>Arial</vt:lpstr>
      <vt:lpstr>Montserrat Light Bold</vt:lpstr>
      <vt:lpstr>Montserrat Classic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MistoBud CONFERENCE</dc:title>
  <cp:lastModifiedBy>Alina Trotsay</cp:lastModifiedBy>
  <cp:revision>4</cp:revision>
  <dcterms:created xsi:type="dcterms:W3CDTF">2006-08-16T00:00:00Z</dcterms:created>
  <dcterms:modified xsi:type="dcterms:W3CDTF">2023-12-08T12:47:06Z</dcterms:modified>
  <dc:identifier>DAFuylk0YuA</dc:identifier>
</cp:coreProperties>
</file>