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Montserrat Classic" charset="1" panose="00000500000000000000"/>
      <p:regular r:id="rId24"/>
    </p:embeddedFont>
    <p:embeddedFont>
      <p:font typeface="Montserrat Light Bold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mistobud.kname.edu.ua/" TargetMode="External" Type="http://schemas.openxmlformats.org/officeDocument/2006/relationships/hyperlink"/><Relationship Id="rId11" Target="../media/image5.png" Type="http://schemas.openxmlformats.org/officeDocument/2006/relationships/image"/><Relationship Id="rId12" Target="../media/image6.svg" Type="http://schemas.openxmlformats.org/officeDocument/2006/relationships/image"/><Relationship Id="rId13" Target="../media/image7.png" Type="http://schemas.openxmlformats.org/officeDocument/2006/relationships/image"/><Relationship Id="rId14" Target="../media/image8.svg" Type="http://schemas.openxmlformats.org/officeDocument/2006/relationships/image"/><Relationship Id="rId15" Target="../media/image9.png" Type="http://schemas.openxmlformats.org/officeDocument/2006/relationships/image"/><Relationship Id="rId16" Target="../media/image10.svg" Type="http://schemas.openxmlformats.org/officeDocument/2006/relationships/image"/><Relationship Id="rId17" Target="../media/image11.png" Type="http://schemas.openxmlformats.org/officeDocument/2006/relationships/image"/><Relationship Id="rId18" Target="../media/image12.svg" Type="http://schemas.openxmlformats.org/officeDocument/2006/relationships/image"/><Relationship Id="rId19" Target="../media/image3.png" Type="http://schemas.openxmlformats.org/officeDocument/2006/relationships/image"/><Relationship Id="rId2" Target="../media/image15.png" Type="http://schemas.openxmlformats.org/officeDocument/2006/relationships/image"/><Relationship Id="rId20" Target="../media/image13.png" Type="http://schemas.openxmlformats.org/officeDocument/2006/relationships/image"/><Relationship Id="rId21" Target="../media/image14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057400"/>
            <a:ext cx="18288000" cy="8229600"/>
            <a:chOff x="0" y="0"/>
            <a:chExt cx="4816593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208392" y="4963822"/>
            <a:ext cx="10517943" cy="6262558"/>
          </a:xfrm>
          <a:custGeom>
            <a:avLst/>
            <a:gdLst/>
            <a:ahLst/>
            <a:cxnLst/>
            <a:rect r="r" b="b" t="t" l="l"/>
            <a:pathLst>
              <a:path h="6262558" w="10517943">
                <a:moveTo>
                  <a:pt x="0" y="0"/>
                </a:moveTo>
                <a:lnTo>
                  <a:pt x="10517943" y="0"/>
                </a:lnTo>
                <a:lnTo>
                  <a:pt x="10517943" y="6262559"/>
                </a:lnTo>
                <a:lnTo>
                  <a:pt x="0" y="6262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18288000" cy="2057400"/>
            <a:chOff x="0" y="0"/>
            <a:chExt cx="4816593" cy="5418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541867"/>
            </a:xfrm>
            <a:custGeom>
              <a:avLst/>
              <a:gdLst/>
              <a:ahLst/>
              <a:cxnLst/>
              <a:rect r="r" b="b" t="t" l="l"/>
              <a:pathLst>
                <a:path h="5418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16593" cy="579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8255179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58570"/>
            <a:ext cx="3278998" cy="1517880"/>
          </a:xfrm>
          <a:custGeom>
            <a:avLst/>
            <a:gdLst/>
            <a:ahLst/>
            <a:cxnLst/>
            <a:rect r="r" b="b" t="t" l="l"/>
            <a:pathLst>
              <a:path h="1517880" w="3278998">
                <a:moveTo>
                  <a:pt x="0" y="0"/>
                </a:moveTo>
                <a:lnTo>
                  <a:pt x="3278998" y="0"/>
                </a:lnTo>
                <a:lnTo>
                  <a:pt x="3278998" y="1517880"/>
                </a:lnTo>
                <a:lnTo>
                  <a:pt x="0" y="1517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75877" y="8255179"/>
            <a:ext cx="1003121" cy="1003121"/>
          </a:xfrm>
          <a:custGeom>
            <a:avLst/>
            <a:gdLst/>
            <a:ahLst/>
            <a:cxnLst/>
            <a:rect r="r" b="b" t="t" l="l"/>
            <a:pathLst>
              <a:path h="1003121" w="1003121">
                <a:moveTo>
                  <a:pt x="0" y="0"/>
                </a:moveTo>
                <a:lnTo>
                  <a:pt x="1003121" y="0"/>
                </a:lnTo>
                <a:lnTo>
                  <a:pt x="1003121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5975428"/>
            <a:ext cx="7179692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19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First &amp; Last Name(s), Affiliation of all co-authors</a:t>
            </a:r>
          </a:p>
          <a:p>
            <a:pPr algn="l">
              <a:lnSpc>
                <a:spcPts val="223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4163026"/>
            <a:ext cx="7405181" cy="1926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81"/>
              </a:lnSpc>
            </a:pPr>
            <a:r>
              <a:rPr lang="en-US" b="true" sz="6839" spc="1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TITLE OF THE</a:t>
            </a:r>
          </a:p>
          <a:p>
            <a:pPr algn="l">
              <a:lnSpc>
                <a:spcPts val="7181"/>
              </a:lnSpc>
            </a:pPr>
            <a:r>
              <a:rPr lang="en-US" b="true" sz="6839" spc="1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PRESENTATION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415350" y="1833545"/>
            <a:ext cx="5173828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4"/>
              </a:lnSpc>
            </a:pPr>
            <a:r>
              <a:rPr lang="en-US" sz="982" spc="117">
                <a:solidFill>
                  <a:srgbClr val="01365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415350" y="577620"/>
            <a:ext cx="4700990" cy="1280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b="true" sz="1810" spc="36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 </a:t>
            </a:r>
          </a:p>
          <a:p>
            <a:pPr algn="l">
              <a:lnSpc>
                <a:spcPts val="1900"/>
              </a:lnSpc>
            </a:pPr>
            <a:r>
              <a:rPr lang="en-US" b="true" sz="1810" spc="36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DEVELOPMENT</a:t>
            </a:r>
          </a:p>
          <a:p>
            <a:pPr algn="l">
              <a:lnSpc>
                <a:spcPts val="1900"/>
              </a:lnSpc>
            </a:pPr>
            <a:r>
              <a:rPr lang="en-US" b="true" sz="1810" spc="36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AND RENOVATION </a:t>
            </a:r>
          </a:p>
          <a:p>
            <a:pPr algn="l">
              <a:lnSpc>
                <a:spcPts val="1900"/>
              </a:lnSpc>
            </a:pPr>
            <a:r>
              <a:rPr lang="en-US" b="true" sz="1810" spc="36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378545" y="7200900"/>
            <a:ext cx="2057400" cy="2057400"/>
            <a:chOff x="0" y="0"/>
            <a:chExt cx="2743200" cy="2743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743200" cy="2743200"/>
            </a:xfrm>
            <a:custGeom>
              <a:avLst/>
              <a:gdLst/>
              <a:ahLst/>
              <a:cxnLst/>
              <a:rect r="r" b="b" t="t" l="l"/>
              <a:pathLst>
                <a:path h="2743200" w="2743200">
                  <a:moveTo>
                    <a:pt x="0" y="0"/>
                  </a:moveTo>
                  <a:lnTo>
                    <a:pt x="2743200" y="0"/>
                  </a:lnTo>
                  <a:lnTo>
                    <a:pt x="2743200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 RESULTS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48" t="-48615" r="-20579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5 CONCLUSIONS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ACKNOWLEDGMENT (IF NEEDED)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63169" y="3610970"/>
            <a:ext cx="2658611" cy="934193"/>
            <a:chOff x="0" y="0"/>
            <a:chExt cx="3544815" cy="124559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371568" y="267075"/>
              <a:ext cx="502455" cy="711441"/>
            </a:xfrm>
            <a:custGeom>
              <a:avLst/>
              <a:gdLst/>
              <a:ahLst/>
              <a:cxnLst/>
              <a:rect r="r" b="b" t="t" l="l"/>
              <a:pathLst>
                <a:path h="711441" w="502455">
                  <a:moveTo>
                    <a:pt x="0" y="0"/>
                  </a:moveTo>
                  <a:lnTo>
                    <a:pt x="502455" y="0"/>
                  </a:lnTo>
                  <a:lnTo>
                    <a:pt x="502455" y="711441"/>
                  </a:lnTo>
                  <a:lnTo>
                    <a:pt x="0" y="711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565082" y="336410"/>
              <a:ext cx="1979733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1365A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address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63169" y="4773763"/>
            <a:ext cx="4088059" cy="934193"/>
            <a:chOff x="0" y="0"/>
            <a:chExt cx="5450745" cy="124559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317156" y="285519"/>
              <a:ext cx="611278" cy="623753"/>
            </a:xfrm>
            <a:custGeom>
              <a:avLst/>
              <a:gdLst/>
              <a:ahLst/>
              <a:cxnLst/>
              <a:rect r="r" b="b" t="t" l="l"/>
              <a:pathLst>
                <a:path h="623753" w="611278">
                  <a:moveTo>
                    <a:pt x="0" y="0"/>
                  </a:moveTo>
                  <a:lnTo>
                    <a:pt x="611279" y="0"/>
                  </a:lnTo>
                  <a:lnTo>
                    <a:pt x="611279" y="623753"/>
                  </a:lnTo>
                  <a:lnTo>
                    <a:pt x="0" y="62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498404" y="336410"/>
              <a:ext cx="3952341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1365A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+XXX XX XX XX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63169" y="5936556"/>
            <a:ext cx="4561501" cy="934193"/>
            <a:chOff x="0" y="0"/>
            <a:chExt cx="6082001" cy="124559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289011" y="384557"/>
              <a:ext cx="667569" cy="476477"/>
            </a:xfrm>
            <a:custGeom>
              <a:avLst/>
              <a:gdLst/>
              <a:ahLst/>
              <a:cxnLst/>
              <a:rect r="r" b="b" t="t" l="l"/>
              <a:pathLst>
                <a:path h="476477" w="667569">
                  <a:moveTo>
                    <a:pt x="0" y="0"/>
                  </a:moveTo>
                  <a:lnTo>
                    <a:pt x="667569" y="0"/>
                  </a:lnTo>
                  <a:lnTo>
                    <a:pt x="667569" y="476477"/>
                  </a:lnTo>
                  <a:lnTo>
                    <a:pt x="0" y="476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508153" y="336410"/>
              <a:ext cx="4573848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1365A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name@mail.com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63169" y="7099777"/>
            <a:ext cx="934193" cy="934193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472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45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292349" y="7328957"/>
            <a:ext cx="475833" cy="475833"/>
          </a:xfrm>
          <a:custGeom>
            <a:avLst/>
            <a:gdLst/>
            <a:ahLst/>
            <a:cxnLst/>
            <a:rect r="r" b="b" t="t" l="l"/>
            <a:pathLst>
              <a:path h="475833" w="475833">
                <a:moveTo>
                  <a:pt x="0" y="0"/>
                </a:moveTo>
                <a:lnTo>
                  <a:pt x="475833" y="0"/>
                </a:lnTo>
                <a:lnTo>
                  <a:pt x="475833" y="475833"/>
                </a:lnTo>
                <a:lnTo>
                  <a:pt x="0" y="475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194284" y="7329739"/>
            <a:ext cx="7197090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1365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www</a:t>
            </a:r>
            <a:r>
              <a:rPr lang="en-US" sz="2399" spc="287" u="sng">
                <a:solidFill>
                  <a:srgbClr val="01365A"/>
                </a:solidFill>
                <a:latin typeface="Montserrat Classic"/>
                <a:ea typeface="Montserrat Classic"/>
                <a:cs typeface="Montserrat Classic"/>
                <a:sym typeface="Montserrat Classic"/>
                <a:hlinkClick r:id="rId10" tooltip="http://mistobud.kname.edu.ua/"/>
              </a:rPr>
              <a:t>.//mistobud.kname.edu.ua/.com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2462254"/>
            <a:ext cx="10483134" cy="824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Name and contact data of the corresponding author.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CONTACTS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5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5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15">
              <a:alphaModFix amt="6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5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5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5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083578"/>
            <a:ext cx="18288000" cy="8229600"/>
            <a:chOff x="0" y="0"/>
            <a:chExt cx="4816593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867581" y="388270"/>
            <a:ext cx="2312080" cy="1145356"/>
          </a:xfrm>
          <a:custGeom>
            <a:avLst/>
            <a:gdLst/>
            <a:ahLst/>
            <a:cxnLst/>
            <a:rect r="r" b="b" t="t" l="l"/>
            <a:pathLst>
              <a:path h="1145356" w="2312080">
                <a:moveTo>
                  <a:pt x="0" y="0"/>
                </a:moveTo>
                <a:lnTo>
                  <a:pt x="2312080" y="0"/>
                </a:lnTo>
                <a:lnTo>
                  <a:pt x="2312080" y="1145356"/>
                </a:lnTo>
                <a:lnTo>
                  <a:pt x="0" y="114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476" t="0" r="-48883" b="-440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13689" y="617729"/>
            <a:ext cx="825453" cy="736913"/>
          </a:xfrm>
          <a:custGeom>
            <a:avLst/>
            <a:gdLst/>
            <a:ahLst/>
            <a:cxnLst/>
            <a:rect r="r" b="b" t="t" l="l"/>
            <a:pathLst>
              <a:path h="736913" w="825453">
                <a:moveTo>
                  <a:pt x="0" y="0"/>
                </a:moveTo>
                <a:lnTo>
                  <a:pt x="825454" y="0"/>
                </a:lnTo>
                <a:lnTo>
                  <a:pt x="825454" y="736913"/>
                </a:lnTo>
                <a:lnTo>
                  <a:pt x="0" y="736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570" r="0" b="-457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38326"/>
            <a:ext cx="3939673" cy="580749"/>
          </a:xfrm>
          <a:custGeom>
            <a:avLst/>
            <a:gdLst/>
            <a:ahLst/>
            <a:cxnLst/>
            <a:rect r="r" b="b" t="t" l="l"/>
            <a:pathLst>
              <a:path h="580749" w="3939673">
                <a:moveTo>
                  <a:pt x="0" y="0"/>
                </a:moveTo>
                <a:lnTo>
                  <a:pt x="3939673" y="0"/>
                </a:lnTo>
                <a:lnTo>
                  <a:pt x="3939673" y="580748"/>
                </a:lnTo>
                <a:lnTo>
                  <a:pt x="0" y="580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492595" y="3721896"/>
            <a:ext cx="7147054" cy="2293585"/>
          </a:xfrm>
          <a:custGeom>
            <a:avLst/>
            <a:gdLst/>
            <a:ahLst/>
            <a:cxnLst/>
            <a:rect r="r" b="b" t="t" l="l"/>
            <a:pathLst>
              <a:path h="2293585" w="7147054">
                <a:moveTo>
                  <a:pt x="0" y="0"/>
                </a:moveTo>
                <a:lnTo>
                  <a:pt x="7147053" y="0"/>
                </a:lnTo>
                <a:lnTo>
                  <a:pt x="7147053" y="2293585"/>
                </a:lnTo>
                <a:lnTo>
                  <a:pt x="0" y="22935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52" t="0" r="0" b="-5628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288520" y="500795"/>
            <a:ext cx="970780" cy="970780"/>
            <a:chOff x="0" y="0"/>
            <a:chExt cx="1294374" cy="12943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6691568" y="573459"/>
            <a:ext cx="825453" cy="825453"/>
          </a:xfrm>
          <a:custGeom>
            <a:avLst/>
            <a:gdLst/>
            <a:ahLst/>
            <a:cxnLst/>
            <a:rect r="r" b="b" t="t" l="l"/>
            <a:pathLst>
              <a:path h="825453" w="825453">
                <a:moveTo>
                  <a:pt x="0" y="0"/>
                </a:moveTo>
                <a:lnTo>
                  <a:pt x="825453" y="0"/>
                </a:lnTo>
                <a:lnTo>
                  <a:pt x="825453" y="825453"/>
                </a:lnTo>
                <a:lnTo>
                  <a:pt x="0" y="825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3486714"/>
            <a:ext cx="8472823" cy="286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81"/>
              </a:lnSpc>
            </a:pPr>
            <a:r>
              <a:rPr lang="en-US" b="true" sz="6839" spc="1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THANK YOU VERY MUCH FOR YOUR ATTENTION!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308942" y="4371481"/>
            <a:ext cx="9979058" cy="5941698"/>
          </a:xfrm>
          <a:custGeom>
            <a:avLst/>
            <a:gdLst/>
            <a:ahLst/>
            <a:cxnLst/>
            <a:rect r="r" b="b" t="t" l="l"/>
            <a:pathLst>
              <a:path h="5941698" w="9979058">
                <a:moveTo>
                  <a:pt x="0" y="0"/>
                </a:moveTo>
                <a:lnTo>
                  <a:pt x="9979058" y="0"/>
                </a:lnTo>
                <a:lnTo>
                  <a:pt x="9979058" y="5941697"/>
                </a:lnTo>
                <a:lnTo>
                  <a:pt x="0" y="5941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7514962"/>
            <a:ext cx="5310443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6384013"/>
            <a:ext cx="4316178" cy="1164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 </a:t>
            </a:r>
          </a:p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DEVELOPMENT</a:t>
            </a:r>
          </a:p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AND RENOVATION </a:t>
            </a:r>
          </a:p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1 INTRODUCTION AND MAJOR CHALLENGES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2 AIM AND RESEARCH TASKS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18834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55557"/>
            <a:ext cx="16230600" cy="400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THE RESEARCH AIM IS …</a:t>
            </a:r>
          </a:p>
          <a:p>
            <a:pPr algn="l">
              <a:lnSpc>
                <a:spcPts val="4409"/>
              </a:lnSpc>
            </a:pP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Research tasks:</a:t>
            </a: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…</a:t>
            </a: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…</a:t>
            </a: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…</a:t>
            </a:r>
          </a:p>
          <a:p>
            <a:pPr algn="l">
              <a:lnSpc>
                <a:spcPts val="440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1365A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 RESEARCH METHODOLOGY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404925" y="7462712"/>
            <a:ext cx="2883075" cy="1334604"/>
          </a:xfrm>
          <a:custGeom>
            <a:avLst/>
            <a:gdLst/>
            <a:ahLst/>
            <a:cxnLst/>
            <a:rect r="r" b="b" t="t" l="l"/>
            <a:pathLst>
              <a:path h="1334604" w="2883075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8759216"/>
            <a:ext cx="18288000" cy="1497430"/>
            <a:chOff x="0" y="0"/>
            <a:chExt cx="4816593" cy="3943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512885" y="9022540"/>
            <a:ext cx="970780" cy="970780"/>
            <a:chOff x="0" y="0"/>
            <a:chExt cx="1294374" cy="1294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4374" cy="1294374"/>
            </a:xfrm>
            <a:custGeom>
              <a:avLst/>
              <a:gdLst/>
              <a:ahLst/>
              <a:cxnLst/>
              <a:rect r="r" b="b" t="t" l="l"/>
              <a:pathLst>
                <a:path h="1294374" w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12512" y="9069037"/>
            <a:ext cx="2469793" cy="1318252"/>
          </a:xfrm>
          <a:custGeom>
            <a:avLst/>
            <a:gdLst/>
            <a:ahLst/>
            <a:cxnLst/>
            <a:rect r="r" b="b" t="t" l="l"/>
            <a:pathLst>
              <a:path h="1318252" w="2469793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25538" y="9069037"/>
            <a:ext cx="2020647" cy="1262803"/>
          </a:xfrm>
          <a:custGeom>
            <a:avLst/>
            <a:gdLst/>
            <a:ahLst/>
            <a:cxnLst/>
            <a:rect r="r" b="b" t="t" l="l"/>
            <a:pathLst>
              <a:path h="1262803" w="2020647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013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1046" y="9117790"/>
            <a:ext cx="3033762" cy="1262803"/>
          </a:xfrm>
          <a:custGeom>
            <a:avLst/>
            <a:gdLst/>
            <a:ahLst/>
            <a:cxnLst/>
            <a:rect r="r" b="b" t="t" l="l"/>
            <a:pathLst>
              <a:path h="1262803" w="3033762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4807" y="9117790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0625399" y="9127315"/>
            <a:ext cx="1187113" cy="1259973"/>
          </a:xfrm>
          <a:custGeom>
            <a:avLst/>
            <a:gdLst/>
            <a:ahLst/>
            <a:cxnLst/>
            <a:rect r="r" b="b" t="t" l="l"/>
            <a:pathLst>
              <a:path h="1259973" w="118711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5558" t="-224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3084" y="937894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5959" y="9747777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117" y="9859306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55810" y="9738188"/>
            <a:ext cx="1751917" cy="1036916"/>
          </a:xfrm>
          <a:custGeom>
            <a:avLst/>
            <a:gdLst/>
            <a:ahLst/>
            <a:cxnLst/>
            <a:rect r="r" b="b" t="t" l="l"/>
            <a:pathLst>
              <a:path h="1036916" w="1751917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03335" y="10086975"/>
            <a:ext cx="878033" cy="697718"/>
          </a:xfrm>
          <a:custGeom>
            <a:avLst/>
            <a:gdLst/>
            <a:ahLst/>
            <a:cxnLst/>
            <a:rect r="r" b="b" t="t" l="l"/>
            <a:pathLst>
              <a:path h="697718" w="878033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8948" t="-48615" r="-20579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937391" y="8897139"/>
            <a:ext cx="1063841" cy="1063841"/>
          </a:xfrm>
          <a:custGeom>
            <a:avLst/>
            <a:gdLst/>
            <a:ahLst/>
            <a:cxnLst/>
            <a:rect r="r" b="b" t="t" l="l"/>
            <a:pathLst>
              <a:path h="1063841" w="1063841">
                <a:moveTo>
                  <a:pt x="0" y="0"/>
                </a:moveTo>
                <a:lnTo>
                  <a:pt x="1063841" y="0"/>
                </a:lnTo>
                <a:lnTo>
                  <a:pt x="1063841" y="1063841"/>
                </a:lnTo>
                <a:lnTo>
                  <a:pt x="0" y="106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19209" y="8910151"/>
            <a:ext cx="1065147" cy="1037817"/>
          </a:xfrm>
          <a:custGeom>
            <a:avLst/>
            <a:gdLst/>
            <a:ahLst/>
            <a:cxnLst/>
            <a:rect r="r" b="b" t="t" l="l"/>
            <a:pathLst>
              <a:path h="1037817" w="1065147">
                <a:moveTo>
                  <a:pt x="0" y="0"/>
                </a:moveTo>
                <a:lnTo>
                  <a:pt x="1065147" y="0"/>
                </a:lnTo>
                <a:lnTo>
                  <a:pt x="1065147" y="1037817"/>
                </a:lnTo>
                <a:lnTo>
                  <a:pt x="0" y="10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201101" y="9953342"/>
            <a:ext cx="3453345" cy="26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"/>
              </a:lnSpc>
            </a:pPr>
            <a:r>
              <a:rPr lang="en-US" sz="882" spc="1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JANUARY 30-FEBRUARY 01, 2025 - KHARKIV, UKRAINE (VIRTUAL)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11057" y="9051115"/>
            <a:ext cx="7033432" cy="91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INTERNATIONAL CONFERENCE</a:t>
            </a: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(MistoBud-2025)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DAFuylk0YuA</dc:identifier>
  <dcterms:modified xsi:type="dcterms:W3CDTF">2011-08-01T06:04:30Z</dcterms:modified>
  <cp:revision>1</cp:revision>
  <dc:title>MistoBud CONFERENCE</dc:title>
</cp:coreProperties>
</file>