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8288000" cy="10287000"/>
  <p:notesSz cx="6858000" cy="9144000"/>
  <p:embeddedFontLst>
    <p:embeddedFont>
      <p:font typeface="Montserrat Classic" charset="1" panose="00000500000000000000"/>
      <p:regular r:id="rId24"/>
    </p:embeddedFont>
    <p:embeddedFont>
      <p:font typeface="Montserrat Light Bold" charset="1" panose="000008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://mistobud.kname.edu.ua/" TargetMode="External" Type="http://schemas.openxmlformats.org/officeDocument/2006/relationships/hyperlink"/><Relationship Id="rId11" Target="../media/image6.pn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14" Target="../media/image9.png" Type="http://schemas.openxmlformats.org/officeDocument/2006/relationships/image"/><Relationship Id="rId15" Target="../media/image10.svg" Type="http://schemas.openxmlformats.org/officeDocument/2006/relationships/image"/><Relationship Id="rId16" Target="../media/image11.png" Type="http://schemas.openxmlformats.org/officeDocument/2006/relationships/image"/><Relationship Id="rId17" Target="../media/image12.svg" Type="http://schemas.openxmlformats.org/officeDocument/2006/relationships/image"/><Relationship Id="rId18" Target="../media/image3.png" Type="http://schemas.openxmlformats.org/officeDocument/2006/relationships/image"/><Relationship Id="rId19" Target="../media/image13.png" Type="http://schemas.openxmlformats.org/officeDocument/2006/relationships/image"/><Relationship Id="rId2" Target="../media/image15.png" Type="http://schemas.openxmlformats.org/officeDocument/2006/relationships/image"/><Relationship Id="rId20" Target="../media/image14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png" Type="http://schemas.openxmlformats.org/officeDocument/2006/relationships/image"/><Relationship Id="rId4" Target="../media/image25.png" Type="http://schemas.openxmlformats.org/officeDocument/2006/relationships/image"/><Relationship Id="rId5" Target="../media/image26.png" Type="http://schemas.openxmlformats.org/officeDocument/2006/relationships/image"/><Relationship Id="rId6" Target="../media/image27.png" Type="http://schemas.openxmlformats.org/officeDocument/2006/relationships/image"/><Relationship Id="rId7" Target="../media/image2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1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057400"/>
            <a:ext cx="18288000" cy="8229600"/>
            <a:chOff x="0" y="0"/>
            <a:chExt cx="4816593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167467"/>
            </a:xfrm>
            <a:custGeom>
              <a:avLst/>
              <a:gdLst/>
              <a:ahLst/>
              <a:cxnLst/>
              <a:rect r="r" b="b" t="t" l="l"/>
              <a:pathLst>
                <a:path h="21674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208392" y="4963822"/>
            <a:ext cx="10517943" cy="6262558"/>
          </a:xfrm>
          <a:custGeom>
            <a:avLst/>
            <a:gdLst/>
            <a:ahLst/>
            <a:cxnLst/>
            <a:rect r="r" b="b" t="t" l="l"/>
            <a:pathLst>
              <a:path h="6262558" w="10517943">
                <a:moveTo>
                  <a:pt x="0" y="0"/>
                </a:moveTo>
                <a:lnTo>
                  <a:pt x="10517943" y="0"/>
                </a:lnTo>
                <a:lnTo>
                  <a:pt x="10517943" y="6262559"/>
                </a:lnTo>
                <a:lnTo>
                  <a:pt x="0" y="6262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0"/>
            <a:ext cx="18288000" cy="2057400"/>
            <a:chOff x="0" y="0"/>
            <a:chExt cx="4816593" cy="5418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816592" cy="541867"/>
            </a:xfrm>
            <a:custGeom>
              <a:avLst/>
              <a:gdLst/>
              <a:ahLst/>
              <a:cxnLst/>
              <a:rect r="r" b="b" t="t" l="l"/>
              <a:pathLst>
                <a:path h="5418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41867"/>
                  </a:lnTo>
                  <a:lnTo>
                    <a:pt x="0" y="5418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4816593" cy="5799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28700" y="8255179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0" y="558570"/>
            <a:ext cx="3278998" cy="1517880"/>
          </a:xfrm>
          <a:custGeom>
            <a:avLst/>
            <a:gdLst/>
            <a:ahLst/>
            <a:cxnLst/>
            <a:rect r="r" b="b" t="t" l="l"/>
            <a:pathLst>
              <a:path h="1517880" w="3278998">
                <a:moveTo>
                  <a:pt x="0" y="0"/>
                </a:moveTo>
                <a:lnTo>
                  <a:pt x="3278998" y="0"/>
                </a:lnTo>
                <a:lnTo>
                  <a:pt x="3278998" y="1517880"/>
                </a:lnTo>
                <a:lnTo>
                  <a:pt x="0" y="15178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275877" y="8255179"/>
            <a:ext cx="1003121" cy="1003121"/>
          </a:xfrm>
          <a:custGeom>
            <a:avLst/>
            <a:gdLst/>
            <a:ahLst/>
            <a:cxnLst/>
            <a:rect r="r" b="b" t="t" l="l"/>
            <a:pathLst>
              <a:path h="1003121" w="1003121">
                <a:moveTo>
                  <a:pt x="0" y="0"/>
                </a:moveTo>
                <a:lnTo>
                  <a:pt x="1003121" y="0"/>
                </a:lnTo>
                <a:lnTo>
                  <a:pt x="1003121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5975428"/>
            <a:ext cx="7179692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</a:pPr>
          </a:p>
          <a:p>
            <a:pPr algn="l">
              <a:lnSpc>
                <a:spcPts val="2239"/>
              </a:lnSpc>
            </a:pPr>
            <a:r>
              <a:rPr lang="en-US" sz="1599" spc="19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First &amp; Last Name(s), Affiliation of all co-authors</a:t>
            </a:r>
          </a:p>
          <a:p>
            <a:pPr algn="l">
              <a:lnSpc>
                <a:spcPts val="2239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4153501"/>
            <a:ext cx="7405181" cy="1936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81"/>
              </a:lnSpc>
            </a:pPr>
            <a:r>
              <a:rPr lang="en-US" b="true" sz="6839" spc="136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TITLE OF THE</a:t>
            </a:r>
          </a:p>
          <a:p>
            <a:pPr algn="l">
              <a:lnSpc>
                <a:spcPts val="7181"/>
              </a:lnSpc>
            </a:pPr>
            <a:r>
              <a:rPr lang="en-US" b="true" sz="6839" spc="136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PRESENTATION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5172805" y="6995160"/>
            <a:ext cx="2468880" cy="2468880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3436733" y="1818084"/>
            <a:ext cx="4548613" cy="19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20"/>
              </a:lnSpc>
            </a:pPr>
            <a:r>
              <a:rPr lang="en-US" sz="1085" spc="130">
                <a:solidFill>
                  <a:srgbClr val="01365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29-31, 2026 - KHARKIV, UKRAINE (VIRTUAL)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436733" y="577620"/>
            <a:ext cx="4771659" cy="1279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9"/>
              </a:lnSpc>
            </a:pPr>
            <a:r>
              <a:rPr lang="en-US" b="true" sz="1837" spc="36">
                <a:solidFill>
                  <a:srgbClr val="01365A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3RD INTERNATIONAL CONFERENCE</a:t>
            </a:r>
            <a:r>
              <a:rPr lang="en-US" b="true" sz="1837" spc="36">
                <a:solidFill>
                  <a:srgbClr val="01365A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l">
              <a:lnSpc>
                <a:spcPts val="1929"/>
              </a:lnSpc>
            </a:pPr>
            <a:r>
              <a:rPr lang="en-US" b="true" sz="1837" spc="36">
                <a:solidFill>
                  <a:srgbClr val="01365A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Development</a:t>
            </a:r>
          </a:p>
          <a:p>
            <a:pPr algn="l">
              <a:lnSpc>
                <a:spcPts val="1929"/>
              </a:lnSpc>
            </a:pPr>
            <a:r>
              <a:rPr lang="en-US" b="true" sz="1837" spc="36">
                <a:solidFill>
                  <a:srgbClr val="01365A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and Renovation </a:t>
            </a:r>
          </a:p>
          <a:p>
            <a:pPr algn="l">
              <a:lnSpc>
                <a:spcPts val="1929"/>
              </a:lnSpc>
            </a:pPr>
            <a:r>
              <a:rPr lang="en-US" b="true" sz="1837" spc="36">
                <a:solidFill>
                  <a:srgbClr val="01365A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(MistoBud-2026)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81075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0" y="8759216"/>
            <a:ext cx="18288000" cy="1497430"/>
            <a:chOff x="0" y="0"/>
            <a:chExt cx="4816593" cy="39438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415807" y="8925462"/>
            <a:ext cx="1164936" cy="1164936"/>
          </a:xfrm>
          <a:prstGeom prst="rect">
            <a:avLst/>
          </a:prstGeom>
        </p:spPr>
      </p:pic>
      <p:sp>
        <p:nvSpPr>
          <p:cNvPr name="Freeform 7" id="7"/>
          <p:cNvSpPr/>
          <p:nvPr/>
        </p:nvSpPr>
        <p:spPr>
          <a:xfrm flipH="false" flipV="false" rot="0">
            <a:off x="11812512" y="9069037"/>
            <a:ext cx="2469793" cy="1318252"/>
          </a:xfrm>
          <a:custGeom>
            <a:avLst/>
            <a:gdLst/>
            <a:ahLst/>
            <a:cxnLst/>
            <a:rect r="r" b="b" t="t" l="l"/>
            <a:pathLst>
              <a:path h="1318252" w="2469793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225538" y="9069037"/>
            <a:ext cx="2020647" cy="1262803"/>
          </a:xfrm>
          <a:custGeom>
            <a:avLst/>
            <a:gdLst/>
            <a:ahLst/>
            <a:cxnLst/>
            <a:rect r="r" b="b" t="t" l="l"/>
            <a:pathLst>
              <a:path h="1262803" w="2020647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-50138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921046" y="9117790"/>
            <a:ext cx="3033762" cy="1262803"/>
          </a:xfrm>
          <a:custGeom>
            <a:avLst/>
            <a:gdLst/>
            <a:ahLst/>
            <a:cxnLst/>
            <a:rect r="r" b="b" t="t" l="l"/>
            <a:pathLst>
              <a:path h="1262803" w="3033762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954807" y="9117790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0625399" y="9127315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733084" y="937894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75959" y="9747777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828117" y="9859306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7055810" y="973818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937391" y="8897139"/>
            <a:ext cx="1063841" cy="1063841"/>
          </a:xfrm>
          <a:custGeom>
            <a:avLst/>
            <a:gdLst/>
            <a:ahLst/>
            <a:cxnLst/>
            <a:rect r="r" b="b" t="t" l="l"/>
            <a:pathLst>
              <a:path h="1063841" w="1063841">
                <a:moveTo>
                  <a:pt x="0" y="0"/>
                </a:moveTo>
                <a:lnTo>
                  <a:pt x="1063841" y="0"/>
                </a:lnTo>
                <a:lnTo>
                  <a:pt x="1063841" y="1063841"/>
                </a:lnTo>
                <a:lnTo>
                  <a:pt x="0" y="10638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19209" y="8910151"/>
            <a:ext cx="1065147" cy="1037817"/>
          </a:xfrm>
          <a:custGeom>
            <a:avLst/>
            <a:gdLst/>
            <a:ahLst/>
            <a:cxnLst/>
            <a:rect r="r" b="b" t="t" l="l"/>
            <a:pathLst>
              <a:path h="1037817" w="1065147">
                <a:moveTo>
                  <a:pt x="0" y="0"/>
                </a:moveTo>
                <a:lnTo>
                  <a:pt x="1065147" y="0"/>
                </a:lnTo>
                <a:lnTo>
                  <a:pt x="1065147" y="1037817"/>
                </a:lnTo>
                <a:lnTo>
                  <a:pt x="0" y="10378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7201101" y="9849781"/>
            <a:ext cx="3453345" cy="26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"/>
              </a:lnSpc>
            </a:pPr>
            <a:r>
              <a:rPr lang="en-US" sz="882" spc="1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29-31, 2026 - KHARKIV, UKRAINE (VIRTUAL)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411057" y="8916189"/>
            <a:ext cx="7033432" cy="927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3RD INTERNATIONAL CONFERENCE</a:t>
            </a: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(MistoBud-2026)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462254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1555557"/>
            <a:ext cx="16230600" cy="599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b="true" sz="4199" spc="83">
                <a:solidFill>
                  <a:srgbClr val="01365A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4 RESULTS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8948" t="-48615" r="-20579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8759216"/>
            <a:ext cx="18288000" cy="1497430"/>
            <a:chOff x="0" y="0"/>
            <a:chExt cx="4816593" cy="39438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6415807" y="8925462"/>
            <a:ext cx="1164936" cy="1164936"/>
          </a:xfrm>
          <a:prstGeom prst="rect">
            <a:avLst/>
          </a:prstGeom>
        </p:spPr>
      </p:pic>
      <p:sp>
        <p:nvSpPr>
          <p:cNvPr name="Freeform 10" id="10"/>
          <p:cNvSpPr/>
          <p:nvPr/>
        </p:nvSpPr>
        <p:spPr>
          <a:xfrm flipH="false" flipV="false" rot="0">
            <a:off x="11812512" y="9069037"/>
            <a:ext cx="2469793" cy="1318252"/>
          </a:xfrm>
          <a:custGeom>
            <a:avLst/>
            <a:gdLst/>
            <a:ahLst/>
            <a:cxnLst/>
            <a:rect r="r" b="b" t="t" l="l"/>
            <a:pathLst>
              <a:path h="1318252" w="2469793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225538" y="9069037"/>
            <a:ext cx="2020647" cy="1262803"/>
          </a:xfrm>
          <a:custGeom>
            <a:avLst/>
            <a:gdLst/>
            <a:ahLst/>
            <a:cxnLst/>
            <a:rect r="r" b="b" t="t" l="l"/>
            <a:pathLst>
              <a:path h="1262803" w="2020647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-50138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921046" y="9117790"/>
            <a:ext cx="3033762" cy="1262803"/>
          </a:xfrm>
          <a:custGeom>
            <a:avLst/>
            <a:gdLst/>
            <a:ahLst/>
            <a:cxnLst/>
            <a:rect r="r" b="b" t="t" l="l"/>
            <a:pathLst>
              <a:path h="1262803" w="3033762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954807" y="9117790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0">
            <a:off x="10625399" y="9127315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7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-733084" y="937894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75959" y="9747777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828117" y="9859306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7055810" y="973818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5404925" y="7462712"/>
            <a:ext cx="2883075" cy="1334604"/>
          </a:xfrm>
          <a:custGeom>
            <a:avLst/>
            <a:gdLst/>
            <a:ahLst/>
            <a:cxnLst/>
            <a:rect r="r" b="b" t="t" l="l"/>
            <a:pathLst>
              <a:path h="1334604" w="2883075">
                <a:moveTo>
                  <a:pt x="0" y="0"/>
                </a:moveTo>
                <a:lnTo>
                  <a:pt x="2883075" y="0"/>
                </a:lnTo>
                <a:lnTo>
                  <a:pt x="2883075" y="1334604"/>
                </a:lnTo>
                <a:lnTo>
                  <a:pt x="0" y="13346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937391" y="8897139"/>
            <a:ext cx="1063841" cy="1063841"/>
          </a:xfrm>
          <a:custGeom>
            <a:avLst/>
            <a:gdLst/>
            <a:ahLst/>
            <a:cxnLst/>
            <a:rect r="r" b="b" t="t" l="l"/>
            <a:pathLst>
              <a:path h="1063841" w="1063841">
                <a:moveTo>
                  <a:pt x="0" y="0"/>
                </a:moveTo>
                <a:lnTo>
                  <a:pt x="1063841" y="0"/>
                </a:lnTo>
                <a:lnTo>
                  <a:pt x="1063841" y="1063841"/>
                </a:lnTo>
                <a:lnTo>
                  <a:pt x="0" y="10638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719209" y="8910151"/>
            <a:ext cx="1065147" cy="1037817"/>
          </a:xfrm>
          <a:custGeom>
            <a:avLst/>
            <a:gdLst/>
            <a:ahLst/>
            <a:cxnLst/>
            <a:rect r="r" b="b" t="t" l="l"/>
            <a:pathLst>
              <a:path h="1037817" w="1065147">
                <a:moveTo>
                  <a:pt x="0" y="0"/>
                </a:moveTo>
                <a:lnTo>
                  <a:pt x="1065147" y="0"/>
                </a:lnTo>
                <a:lnTo>
                  <a:pt x="1065147" y="1037817"/>
                </a:lnTo>
                <a:lnTo>
                  <a:pt x="0" y="103781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7201101" y="9849781"/>
            <a:ext cx="3453345" cy="26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"/>
              </a:lnSpc>
            </a:pPr>
            <a:r>
              <a:rPr lang="en-US" sz="882" spc="1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29-31, 2026 - KHARKIV, UKRAINE (VIRTUAL)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411057" y="8916189"/>
            <a:ext cx="7033432" cy="927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3RD INTERNATIONAL CONFERENCE</a:t>
            </a: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(MistoBud-2026)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81075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0" y="8759216"/>
            <a:ext cx="18288000" cy="1497430"/>
            <a:chOff x="0" y="0"/>
            <a:chExt cx="4816593" cy="39438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415807" y="8925462"/>
            <a:ext cx="1164936" cy="1164936"/>
          </a:xfrm>
          <a:prstGeom prst="rect">
            <a:avLst/>
          </a:prstGeom>
        </p:spPr>
      </p:pic>
      <p:sp>
        <p:nvSpPr>
          <p:cNvPr name="Freeform 7" id="7"/>
          <p:cNvSpPr/>
          <p:nvPr/>
        </p:nvSpPr>
        <p:spPr>
          <a:xfrm flipH="false" flipV="false" rot="0">
            <a:off x="11812512" y="9069037"/>
            <a:ext cx="2469793" cy="1318252"/>
          </a:xfrm>
          <a:custGeom>
            <a:avLst/>
            <a:gdLst/>
            <a:ahLst/>
            <a:cxnLst/>
            <a:rect r="r" b="b" t="t" l="l"/>
            <a:pathLst>
              <a:path h="1318252" w="2469793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225538" y="9069037"/>
            <a:ext cx="2020647" cy="1262803"/>
          </a:xfrm>
          <a:custGeom>
            <a:avLst/>
            <a:gdLst/>
            <a:ahLst/>
            <a:cxnLst/>
            <a:rect r="r" b="b" t="t" l="l"/>
            <a:pathLst>
              <a:path h="1262803" w="2020647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-50138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921046" y="9117790"/>
            <a:ext cx="3033762" cy="1262803"/>
          </a:xfrm>
          <a:custGeom>
            <a:avLst/>
            <a:gdLst/>
            <a:ahLst/>
            <a:cxnLst/>
            <a:rect r="r" b="b" t="t" l="l"/>
            <a:pathLst>
              <a:path h="1262803" w="3033762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954807" y="9117790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0625399" y="9127315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733084" y="937894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75959" y="9747777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828117" y="9859306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7055810" y="973818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937391" y="8897139"/>
            <a:ext cx="1063841" cy="1063841"/>
          </a:xfrm>
          <a:custGeom>
            <a:avLst/>
            <a:gdLst/>
            <a:ahLst/>
            <a:cxnLst/>
            <a:rect r="r" b="b" t="t" l="l"/>
            <a:pathLst>
              <a:path h="1063841" w="1063841">
                <a:moveTo>
                  <a:pt x="0" y="0"/>
                </a:moveTo>
                <a:lnTo>
                  <a:pt x="1063841" y="0"/>
                </a:lnTo>
                <a:lnTo>
                  <a:pt x="1063841" y="1063841"/>
                </a:lnTo>
                <a:lnTo>
                  <a:pt x="0" y="10638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19209" y="8910151"/>
            <a:ext cx="1065147" cy="1037817"/>
          </a:xfrm>
          <a:custGeom>
            <a:avLst/>
            <a:gdLst/>
            <a:ahLst/>
            <a:cxnLst/>
            <a:rect r="r" b="b" t="t" l="l"/>
            <a:pathLst>
              <a:path h="1037817" w="1065147">
                <a:moveTo>
                  <a:pt x="0" y="0"/>
                </a:moveTo>
                <a:lnTo>
                  <a:pt x="1065147" y="0"/>
                </a:lnTo>
                <a:lnTo>
                  <a:pt x="1065147" y="1037817"/>
                </a:lnTo>
                <a:lnTo>
                  <a:pt x="0" y="10378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7201101" y="9849781"/>
            <a:ext cx="3453345" cy="26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"/>
              </a:lnSpc>
            </a:pPr>
            <a:r>
              <a:rPr lang="en-US" sz="882" spc="1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29-31, 2026 - KHARKIV, UKRAINE (VIRTUAL)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411057" y="8916189"/>
            <a:ext cx="7033432" cy="927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3RD INTERNATIONAL CONFERENCE</a:t>
            </a: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(MistoBud-2026)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462254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1555557"/>
            <a:ext cx="16230600" cy="599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b="true" sz="4199" spc="83">
                <a:solidFill>
                  <a:srgbClr val="01365A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5 CONCLUSIONS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0" y="8759216"/>
            <a:ext cx="18288000" cy="1497430"/>
            <a:chOff x="0" y="0"/>
            <a:chExt cx="4816593" cy="39438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415807" y="8925462"/>
            <a:ext cx="1164936" cy="1164936"/>
          </a:xfrm>
          <a:prstGeom prst="rect">
            <a:avLst/>
          </a:prstGeom>
        </p:spPr>
      </p:pic>
      <p:sp>
        <p:nvSpPr>
          <p:cNvPr name="Freeform 8" id="8"/>
          <p:cNvSpPr/>
          <p:nvPr/>
        </p:nvSpPr>
        <p:spPr>
          <a:xfrm flipH="false" flipV="false" rot="0">
            <a:off x="11812512" y="9069037"/>
            <a:ext cx="2469793" cy="1318252"/>
          </a:xfrm>
          <a:custGeom>
            <a:avLst/>
            <a:gdLst/>
            <a:ahLst/>
            <a:cxnLst/>
            <a:rect r="r" b="b" t="t" l="l"/>
            <a:pathLst>
              <a:path h="1318252" w="2469793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225538" y="9069037"/>
            <a:ext cx="2020647" cy="1262803"/>
          </a:xfrm>
          <a:custGeom>
            <a:avLst/>
            <a:gdLst/>
            <a:ahLst/>
            <a:cxnLst/>
            <a:rect r="r" b="b" t="t" l="l"/>
            <a:pathLst>
              <a:path h="1262803" w="2020647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-50138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921046" y="9117790"/>
            <a:ext cx="3033762" cy="1262803"/>
          </a:xfrm>
          <a:custGeom>
            <a:avLst/>
            <a:gdLst/>
            <a:ahLst/>
            <a:cxnLst/>
            <a:rect r="r" b="b" t="t" l="l"/>
            <a:pathLst>
              <a:path h="1262803" w="3033762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954807" y="9117790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0625399" y="9127315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733084" y="937894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75959" y="9747777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828117" y="9859306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7055810" y="973818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404925" y="7462712"/>
            <a:ext cx="2883075" cy="1334604"/>
          </a:xfrm>
          <a:custGeom>
            <a:avLst/>
            <a:gdLst/>
            <a:ahLst/>
            <a:cxnLst/>
            <a:rect r="r" b="b" t="t" l="l"/>
            <a:pathLst>
              <a:path h="1334604" w="2883075">
                <a:moveTo>
                  <a:pt x="0" y="0"/>
                </a:moveTo>
                <a:lnTo>
                  <a:pt x="2883075" y="0"/>
                </a:lnTo>
                <a:lnTo>
                  <a:pt x="2883075" y="1334604"/>
                </a:lnTo>
                <a:lnTo>
                  <a:pt x="0" y="13346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937391" y="8897139"/>
            <a:ext cx="1063841" cy="1063841"/>
          </a:xfrm>
          <a:custGeom>
            <a:avLst/>
            <a:gdLst/>
            <a:ahLst/>
            <a:cxnLst/>
            <a:rect r="r" b="b" t="t" l="l"/>
            <a:pathLst>
              <a:path h="1063841" w="1063841">
                <a:moveTo>
                  <a:pt x="0" y="0"/>
                </a:moveTo>
                <a:lnTo>
                  <a:pt x="1063841" y="0"/>
                </a:lnTo>
                <a:lnTo>
                  <a:pt x="1063841" y="1063841"/>
                </a:lnTo>
                <a:lnTo>
                  <a:pt x="0" y="10638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719209" y="8910151"/>
            <a:ext cx="1065147" cy="1037817"/>
          </a:xfrm>
          <a:custGeom>
            <a:avLst/>
            <a:gdLst/>
            <a:ahLst/>
            <a:cxnLst/>
            <a:rect r="r" b="b" t="t" l="l"/>
            <a:pathLst>
              <a:path h="1037817" w="1065147">
                <a:moveTo>
                  <a:pt x="0" y="0"/>
                </a:moveTo>
                <a:lnTo>
                  <a:pt x="1065147" y="0"/>
                </a:lnTo>
                <a:lnTo>
                  <a:pt x="1065147" y="1037817"/>
                </a:lnTo>
                <a:lnTo>
                  <a:pt x="0" y="103781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7201101" y="9849781"/>
            <a:ext cx="3453345" cy="26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"/>
              </a:lnSpc>
            </a:pPr>
            <a:r>
              <a:rPr lang="en-US" sz="882" spc="1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29-31, 2026 - KHARKIV, UKRAINE (VIRTUAL)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411057" y="8916189"/>
            <a:ext cx="7033432" cy="927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3RD INTERNATIONAL CONFERENCE</a:t>
            </a: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(MistoBud-2026)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81075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0" y="8759216"/>
            <a:ext cx="18288000" cy="1497430"/>
            <a:chOff x="0" y="0"/>
            <a:chExt cx="4816593" cy="39438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415807" y="8925462"/>
            <a:ext cx="1164936" cy="1164936"/>
          </a:xfrm>
          <a:prstGeom prst="rect">
            <a:avLst/>
          </a:prstGeom>
        </p:spPr>
      </p:pic>
      <p:sp>
        <p:nvSpPr>
          <p:cNvPr name="Freeform 7" id="7"/>
          <p:cNvSpPr/>
          <p:nvPr/>
        </p:nvSpPr>
        <p:spPr>
          <a:xfrm flipH="false" flipV="false" rot="0">
            <a:off x="11812512" y="9069037"/>
            <a:ext cx="2469793" cy="1318252"/>
          </a:xfrm>
          <a:custGeom>
            <a:avLst/>
            <a:gdLst/>
            <a:ahLst/>
            <a:cxnLst/>
            <a:rect r="r" b="b" t="t" l="l"/>
            <a:pathLst>
              <a:path h="1318252" w="2469793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225538" y="9069037"/>
            <a:ext cx="2020647" cy="1262803"/>
          </a:xfrm>
          <a:custGeom>
            <a:avLst/>
            <a:gdLst/>
            <a:ahLst/>
            <a:cxnLst/>
            <a:rect r="r" b="b" t="t" l="l"/>
            <a:pathLst>
              <a:path h="1262803" w="2020647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-50138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921046" y="9117790"/>
            <a:ext cx="3033762" cy="1262803"/>
          </a:xfrm>
          <a:custGeom>
            <a:avLst/>
            <a:gdLst/>
            <a:ahLst/>
            <a:cxnLst/>
            <a:rect r="r" b="b" t="t" l="l"/>
            <a:pathLst>
              <a:path h="1262803" w="3033762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954807" y="9117790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0625399" y="9127315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733084" y="937894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75959" y="9747777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828117" y="9859306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7055810" y="973818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937391" y="8897139"/>
            <a:ext cx="1063841" cy="1063841"/>
          </a:xfrm>
          <a:custGeom>
            <a:avLst/>
            <a:gdLst/>
            <a:ahLst/>
            <a:cxnLst/>
            <a:rect r="r" b="b" t="t" l="l"/>
            <a:pathLst>
              <a:path h="1063841" w="1063841">
                <a:moveTo>
                  <a:pt x="0" y="0"/>
                </a:moveTo>
                <a:lnTo>
                  <a:pt x="1063841" y="0"/>
                </a:lnTo>
                <a:lnTo>
                  <a:pt x="1063841" y="1063841"/>
                </a:lnTo>
                <a:lnTo>
                  <a:pt x="0" y="10638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19209" y="8910151"/>
            <a:ext cx="1065147" cy="1037817"/>
          </a:xfrm>
          <a:custGeom>
            <a:avLst/>
            <a:gdLst/>
            <a:ahLst/>
            <a:cxnLst/>
            <a:rect r="r" b="b" t="t" l="l"/>
            <a:pathLst>
              <a:path h="1037817" w="1065147">
                <a:moveTo>
                  <a:pt x="0" y="0"/>
                </a:moveTo>
                <a:lnTo>
                  <a:pt x="1065147" y="0"/>
                </a:lnTo>
                <a:lnTo>
                  <a:pt x="1065147" y="1037817"/>
                </a:lnTo>
                <a:lnTo>
                  <a:pt x="0" y="10378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7201101" y="9849781"/>
            <a:ext cx="3453345" cy="26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"/>
              </a:lnSpc>
            </a:pPr>
            <a:r>
              <a:rPr lang="en-US" sz="882" spc="1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29-31, 2026 - KHARKIV, UKRAINE (VIRTUAL)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411057" y="8916189"/>
            <a:ext cx="7033432" cy="927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3RD INTERNATIONAL CONFERENCE</a:t>
            </a: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(MistoBud-2026)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462254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1555557"/>
            <a:ext cx="16230600" cy="599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b="true" sz="4199" spc="83">
                <a:solidFill>
                  <a:srgbClr val="01365A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ACKNOWLEDGMENT (IF NEEDED)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0" y="8759216"/>
            <a:ext cx="18288000" cy="1497430"/>
            <a:chOff x="0" y="0"/>
            <a:chExt cx="4816593" cy="39438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415807" y="8925462"/>
            <a:ext cx="1164936" cy="1164936"/>
          </a:xfrm>
          <a:prstGeom prst="rect">
            <a:avLst/>
          </a:prstGeom>
        </p:spPr>
      </p:pic>
      <p:sp>
        <p:nvSpPr>
          <p:cNvPr name="Freeform 8" id="8"/>
          <p:cNvSpPr/>
          <p:nvPr/>
        </p:nvSpPr>
        <p:spPr>
          <a:xfrm flipH="false" flipV="false" rot="0">
            <a:off x="11812512" y="9069037"/>
            <a:ext cx="2469793" cy="1318252"/>
          </a:xfrm>
          <a:custGeom>
            <a:avLst/>
            <a:gdLst/>
            <a:ahLst/>
            <a:cxnLst/>
            <a:rect r="r" b="b" t="t" l="l"/>
            <a:pathLst>
              <a:path h="1318252" w="2469793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225538" y="9069037"/>
            <a:ext cx="2020647" cy="1262803"/>
          </a:xfrm>
          <a:custGeom>
            <a:avLst/>
            <a:gdLst/>
            <a:ahLst/>
            <a:cxnLst/>
            <a:rect r="r" b="b" t="t" l="l"/>
            <a:pathLst>
              <a:path h="1262803" w="2020647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-50138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921046" y="9117790"/>
            <a:ext cx="3033762" cy="1262803"/>
          </a:xfrm>
          <a:custGeom>
            <a:avLst/>
            <a:gdLst/>
            <a:ahLst/>
            <a:cxnLst/>
            <a:rect r="r" b="b" t="t" l="l"/>
            <a:pathLst>
              <a:path h="1262803" w="3033762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954807" y="9117790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0625399" y="9127315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733084" y="937894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75959" y="9747777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828117" y="9859306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7055810" y="973818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404925" y="7462712"/>
            <a:ext cx="2883075" cy="1334604"/>
          </a:xfrm>
          <a:custGeom>
            <a:avLst/>
            <a:gdLst/>
            <a:ahLst/>
            <a:cxnLst/>
            <a:rect r="r" b="b" t="t" l="l"/>
            <a:pathLst>
              <a:path h="1334604" w="2883075">
                <a:moveTo>
                  <a:pt x="0" y="0"/>
                </a:moveTo>
                <a:lnTo>
                  <a:pt x="2883075" y="0"/>
                </a:lnTo>
                <a:lnTo>
                  <a:pt x="2883075" y="1334604"/>
                </a:lnTo>
                <a:lnTo>
                  <a:pt x="0" y="13346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937391" y="8897139"/>
            <a:ext cx="1063841" cy="1063841"/>
          </a:xfrm>
          <a:custGeom>
            <a:avLst/>
            <a:gdLst/>
            <a:ahLst/>
            <a:cxnLst/>
            <a:rect r="r" b="b" t="t" l="l"/>
            <a:pathLst>
              <a:path h="1063841" w="1063841">
                <a:moveTo>
                  <a:pt x="0" y="0"/>
                </a:moveTo>
                <a:lnTo>
                  <a:pt x="1063841" y="0"/>
                </a:lnTo>
                <a:lnTo>
                  <a:pt x="1063841" y="1063841"/>
                </a:lnTo>
                <a:lnTo>
                  <a:pt x="0" y="10638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719209" y="8910151"/>
            <a:ext cx="1065147" cy="1037817"/>
          </a:xfrm>
          <a:custGeom>
            <a:avLst/>
            <a:gdLst/>
            <a:ahLst/>
            <a:cxnLst/>
            <a:rect r="r" b="b" t="t" l="l"/>
            <a:pathLst>
              <a:path h="1037817" w="1065147">
                <a:moveTo>
                  <a:pt x="0" y="0"/>
                </a:moveTo>
                <a:lnTo>
                  <a:pt x="1065147" y="0"/>
                </a:lnTo>
                <a:lnTo>
                  <a:pt x="1065147" y="1037817"/>
                </a:lnTo>
                <a:lnTo>
                  <a:pt x="0" y="103781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7201101" y="9849781"/>
            <a:ext cx="3453345" cy="26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"/>
              </a:lnSpc>
            </a:pPr>
            <a:r>
              <a:rPr lang="en-US" sz="882" spc="1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29-31, 2026 - KHARKIV, UKRAINE (VIRTUAL)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411057" y="8916189"/>
            <a:ext cx="7033432" cy="927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3RD INTERNATIONAL CONFERENCE</a:t>
            </a: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(MistoBud-2026)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81075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0" y="8759216"/>
            <a:ext cx="18288000" cy="1497430"/>
            <a:chOff x="0" y="0"/>
            <a:chExt cx="4816593" cy="39438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415807" y="8925462"/>
            <a:ext cx="1164936" cy="1164936"/>
          </a:xfrm>
          <a:prstGeom prst="rect">
            <a:avLst/>
          </a:prstGeom>
        </p:spPr>
      </p:pic>
      <p:sp>
        <p:nvSpPr>
          <p:cNvPr name="Freeform 7" id="7"/>
          <p:cNvSpPr/>
          <p:nvPr/>
        </p:nvSpPr>
        <p:spPr>
          <a:xfrm flipH="false" flipV="false" rot="0">
            <a:off x="11812512" y="9069037"/>
            <a:ext cx="2469793" cy="1318252"/>
          </a:xfrm>
          <a:custGeom>
            <a:avLst/>
            <a:gdLst/>
            <a:ahLst/>
            <a:cxnLst/>
            <a:rect r="r" b="b" t="t" l="l"/>
            <a:pathLst>
              <a:path h="1318252" w="2469793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225538" y="9069037"/>
            <a:ext cx="2020647" cy="1262803"/>
          </a:xfrm>
          <a:custGeom>
            <a:avLst/>
            <a:gdLst/>
            <a:ahLst/>
            <a:cxnLst/>
            <a:rect r="r" b="b" t="t" l="l"/>
            <a:pathLst>
              <a:path h="1262803" w="2020647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-50138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921046" y="9117790"/>
            <a:ext cx="3033762" cy="1262803"/>
          </a:xfrm>
          <a:custGeom>
            <a:avLst/>
            <a:gdLst/>
            <a:ahLst/>
            <a:cxnLst/>
            <a:rect r="r" b="b" t="t" l="l"/>
            <a:pathLst>
              <a:path h="1262803" w="3033762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954807" y="9117790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0625399" y="9127315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733084" y="937894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75959" y="9747777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828117" y="9859306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7055810" y="973818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937391" y="8897139"/>
            <a:ext cx="1063841" cy="1063841"/>
          </a:xfrm>
          <a:custGeom>
            <a:avLst/>
            <a:gdLst/>
            <a:ahLst/>
            <a:cxnLst/>
            <a:rect r="r" b="b" t="t" l="l"/>
            <a:pathLst>
              <a:path h="1063841" w="1063841">
                <a:moveTo>
                  <a:pt x="0" y="0"/>
                </a:moveTo>
                <a:lnTo>
                  <a:pt x="1063841" y="0"/>
                </a:lnTo>
                <a:lnTo>
                  <a:pt x="1063841" y="1063841"/>
                </a:lnTo>
                <a:lnTo>
                  <a:pt x="0" y="10638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19209" y="8910151"/>
            <a:ext cx="1065147" cy="1037817"/>
          </a:xfrm>
          <a:custGeom>
            <a:avLst/>
            <a:gdLst/>
            <a:ahLst/>
            <a:cxnLst/>
            <a:rect r="r" b="b" t="t" l="l"/>
            <a:pathLst>
              <a:path h="1037817" w="1065147">
                <a:moveTo>
                  <a:pt x="0" y="0"/>
                </a:moveTo>
                <a:lnTo>
                  <a:pt x="1065147" y="0"/>
                </a:lnTo>
                <a:lnTo>
                  <a:pt x="1065147" y="1037817"/>
                </a:lnTo>
                <a:lnTo>
                  <a:pt x="0" y="10378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7201101" y="9849781"/>
            <a:ext cx="3453345" cy="26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"/>
              </a:lnSpc>
            </a:pPr>
            <a:r>
              <a:rPr lang="en-US" sz="882" spc="1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29-31, 2026 - KHARKIV, UKRAINE (VIRTUAL)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411057" y="8916189"/>
            <a:ext cx="7033432" cy="927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3RD INTERNATIONAL CONFERENCE</a:t>
            </a: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(MistoBud-2026)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63169" y="3610970"/>
            <a:ext cx="2658611" cy="934193"/>
            <a:chOff x="0" y="0"/>
            <a:chExt cx="3544815" cy="1245591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245591" cy="1245591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A3472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745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371568" y="267075"/>
              <a:ext cx="502455" cy="711441"/>
            </a:xfrm>
            <a:custGeom>
              <a:avLst/>
              <a:gdLst/>
              <a:ahLst/>
              <a:cxnLst/>
              <a:rect r="r" b="b" t="t" l="l"/>
              <a:pathLst>
                <a:path h="711441" w="502455">
                  <a:moveTo>
                    <a:pt x="0" y="0"/>
                  </a:moveTo>
                  <a:lnTo>
                    <a:pt x="502455" y="0"/>
                  </a:lnTo>
                  <a:lnTo>
                    <a:pt x="502455" y="711441"/>
                  </a:lnTo>
                  <a:lnTo>
                    <a:pt x="0" y="7114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1565082" y="336410"/>
              <a:ext cx="1979733" cy="5251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399" spc="287">
                  <a:solidFill>
                    <a:srgbClr val="01365A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address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63169" y="4773763"/>
            <a:ext cx="4088059" cy="934193"/>
            <a:chOff x="0" y="0"/>
            <a:chExt cx="5450745" cy="1245591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245591" cy="1245591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A3472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745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317156" y="285519"/>
              <a:ext cx="611278" cy="623753"/>
            </a:xfrm>
            <a:custGeom>
              <a:avLst/>
              <a:gdLst/>
              <a:ahLst/>
              <a:cxnLst/>
              <a:rect r="r" b="b" t="t" l="l"/>
              <a:pathLst>
                <a:path h="623753" w="611278">
                  <a:moveTo>
                    <a:pt x="0" y="0"/>
                  </a:moveTo>
                  <a:lnTo>
                    <a:pt x="611279" y="0"/>
                  </a:lnTo>
                  <a:lnTo>
                    <a:pt x="611279" y="623753"/>
                  </a:lnTo>
                  <a:lnTo>
                    <a:pt x="0" y="623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498404" y="336410"/>
              <a:ext cx="3952341" cy="5251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399" spc="287">
                  <a:solidFill>
                    <a:srgbClr val="01365A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+XXX XX XX XX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63169" y="5936556"/>
            <a:ext cx="4561501" cy="934193"/>
            <a:chOff x="0" y="0"/>
            <a:chExt cx="6082001" cy="1245591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1245591" cy="1245591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A3472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745"/>
                  </a:lnSpc>
                </a:pPr>
              </a:p>
            </p:txBody>
          </p:sp>
        </p:grpSp>
        <p:sp>
          <p:nvSpPr>
            <p:cNvPr name="Freeform 18" id="18"/>
            <p:cNvSpPr/>
            <p:nvPr/>
          </p:nvSpPr>
          <p:spPr>
            <a:xfrm flipH="false" flipV="false" rot="0">
              <a:off x="289011" y="384557"/>
              <a:ext cx="667569" cy="476477"/>
            </a:xfrm>
            <a:custGeom>
              <a:avLst/>
              <a:gdLst/>
              <a:ahLst/>
              <a:cxnLst/>
              <a:rect r="r" b="b" t="t" l="l"/>
              <a:pathLst>
                <a:path h="476477" w="667569">
                  <a:moveTo>
                    <a:pt x="0" y="0"/>
                  </a:moveTo>
                  <a:lnTo>
                    <a:pt x="667569" y="0"/>
                  </a:lnTo>
                  <a:lnTo>
                    <a:pt x="667569" y="476477"/>
                  </a:lnTo>
                  <a:lnTo>
                    <a:pt x="0" y="476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1508153" y="336410"/>
              <a:ext cx="4573848" cy="5251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399" spc="287">
                  <a:solidFill>
                    <a:srgbClr val="01365A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name@mail.com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063169" y="7099777"/>
            <a:ext cx="934193" cy="934193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A3472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745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292349" y="7328957"/>
            <a:ext cx="475833" cy="475833"/>
          </a:xfrm>
          <a:custGeom>
            <a:avLst/>
            <a:gdLst/>
            <a:ahLst/>
            <a:cxnLst/>
            <a:rect r="r" b="b" t="t" l="l"/>
            <a:pathLst>
              <a:path h="475833" w="475833">
                <a:moveTo>
                  <a:pt x="0" y="0"/>
                </a:moveTo>
                <a:lnTo>
                  <a:pt x="475833" y="0"/>
                </a:lnTo>
                <a:lnTo>
                  <a:pt x="475833" y="475833"/>
                </a:lnTo>
                <a:lnTo>
                  <a:pt x="0" y="4758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2194284" y="7329739"/>
            <a:ext cx="7197090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1365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www</a:t>
            </a:r>
            <a:r>
              <a:rPr lang="en-US" sz="2399" spc="287" u="sng">
                <a:solidFill>
                  <a:srgbClr val="01365A"/>
                </a:solidFill>
                <a:latin typeface="Montserrat Classic"/>
                <a:ea typeface="Montserrat Classic"/>
                <a:cs typeface="Montserrat Classic"/>
                <a:sym typeface="Montserrat Classic"/>
                <a:hlinkClick r:id="rId10" tooltip="http://mistobud.kname.edu.ua/"/>
              </a:rPr>
              <a:t>.//mistobud.kname.edu.ua/.com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28700" y="2462254"/>
            <a:ext cx="10483134" cy="824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Name and contact data of the corresponding author.</a:t>
            </a:r>
          </a:p>
          <a:p>
            <a:pPr algn="l">
              <a:lnSpc>
                <a:spcPts val="3359"/>
              </a:lnSpc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1028700" y="1555557"/>
            <a:ext cx="16230600" cy="599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b="true" sz="4199" spc="83">
                <a:solidFill>
                  <a:srgbClr val="01365A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CONTACTS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0" y="8759216"/>
            <a:ext cx="18288000" cy="1497430"/>
            <a:chOff x="0" y="0"/>
            <a:chExt cx="4816593" cy="39438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30" id="30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6415807" y="8925462"/>
            <a:ext cx="1164936" cy="1164936"/>
          </a:xfrm>
          <a:prstGeom prst="rect">
            <a:avLst/>
          </a:prstGeom>
        </p:spPr>
      </p:pic>
      <p:sp>
        <p:nvSpPr>
          <p:cNvPr name="Freeform 31" id="31"/>
          <p:cNvSpPr/>
          <p:nvPr/>
        </p:nvSpPr>
        <p:spPr>
          <a:xfrm flipH="false" flipV="false" rot="0">
            <a:off x="11812512" y="9069037"/>
            <a:ext cx="2469793" cy="1318252"/>
          </a:xfrm>
          <a:custGeom>
            <a:avLst/>
            <a:gdLst/>
            <a:ahLst/>
            <a:cxnLst/>
            <a:rect r="r" b="b" t="t" l="l"/>
            <a:pathLst>
              <a:path h="1318252" w="2469793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5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4225538" y="9069037"/>
            <a:ext cx="2020647" cy="1262803"/>
          </a:xfrm>
          <a:custGeom>
            <a:avLst/>
            <a:gdLst/>
            <a:ahLst/>
            <a:cxnLst/>
            <a:rect r="r" b="b" t="t" l="l"/>
            <a:pathLst>
              <a:path h="1262803" w="2020647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65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-50138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2921046" y="9117790"/>
            <a:ext cx="3033762" cy="1262803"/>
          </a:xfrm>
          <a:custGeom>
            <a:avLst/>
            <a:gdLst/>
            <a:ahLst/>
            <a:cxnLst/>
            <a:rect r="r" b="b" t="t" l="l"/>
            <a:pathLst>
              <a:path h="1262803" w="3033762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65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5954807" y="9117790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65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true" flipV="false" rot="0">
            <a:off x="10625399" y="9127315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14">
              <a:alphaModFix amt="65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-733084" y="937894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65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875959" y="9747777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65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828117" y="9859306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65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7055810" y="973818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65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65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5404925" y="7462712"/>
            <a:ext cx="2883075" cy="1334604"/>
          </a:xfrm>
          <a:custGeom>
            <a:avLst/>
            <a:gdLst/>
            <a:ahLst/>
            <a:cxnLst/>
            <a:rect r="r" b="b" t="t" l="l"/>
            <a:pathLst>
              <a:path h="1334604" w="2883075">
                <a:moveTo>
                  <a:pt x="0" y="0"/>
                </a:moveTo>
                <a:lnTo>
                  <a:pt x="2883075" y="0"/>
                </a:lnTo>
                <a:lnTo>
                  <a:pt x="2883075" y="1334604"/>
                </a:lnTo>
                <a:lnTo>
                  <a:pt x="0" y="133460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1937391" y="8897139"/>
            <a:ext cx="1063841" cy="1063841"/>
          </a:xfrm>
          <a:custGeom>
            <a:avLst/>
            <a:gdLst/>
            <a:ahLst/>
            <a:cxnLst/>
            <a:rect r="r" b="b" t="t" l="l"/>
            <a:pathLst>
              <a:path h="1063841" w="1063841">
                <a:moveTo>
                  <a:pt x="0" y="0"/>
                </a:moveTo>
                <a:lnTo>
                  <a:pt x="1063841" y="0"/>
                </a:lnTo>
                <a:lnTo>
                  <a:pt x="1063841" y="1063841"/>
                </a:lnTo>
                <a:lnTo>
                  <a:pt x="0" y="106384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719209" y="8910151"/>
            <a:ext cx="1065147" cy="1037817"/>
          </a:xfrm>
          <a:custGeom>
            <a:avLst/>
            <a:gdLst/>
            <a:ahLst/>
            <a:cxnLst/>
            <a:rect r="r" b="b" t="t" l="l"/>
            <a:pathLst>
              <a:path h="1037817" w="1065147">
                <a:moveTo>
                  <a:pt x="0" y="0"/>
                </a:moveTo>
                <a:lnTo>
                  <a:pt x="1065147" y="0"/>
                </a:lnTo>
                <a:lnTo>
                  <a:pt x="1065147" y="1037817"/>
                </a:lnTo>
                <a:lnTo>
                  <a:pt x="0" y="1037817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TextBox 44" id="44"/>
          <p:cNvSpPr txBox="true"/>
          <p:nvPr/>
        </p:nvSpPr>
        <p:spPr>
          <a:xfrm rot="0">
            <a:off x="7201101" y="9849781"/>
            <a:ext cx="3453345" cy="26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"/>
              </a:lnSpc>
            </a:pPr>
            <a:r>
              <a:rPr lang="en-US" sz="882" spc="1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29-31, 2026 - KHARKIV, UKRAINE (VIRTUAL)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5411057" y="8916189"/>
            <a:ext cx="7033432" cy="927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3RD INTERNATIONAL CONFERENCE</a:t>
            </a: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(MistoBud-2026)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083578"/>
            <a:ext cx="18288000" cy="8229600"/>
            <a:chOff x="0" y="0"/>
            <a:chExt cx="4816593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167467"/>
            </a:xfrm>
            <a:custGeom>
              <a:avLst/>
              <a:gdLst/>
              <a:ahLst/>
              <a:cxnLst/>
              <a:rect r="r" b="b" t="t" l="l"/>
              <a:pathLst>
                <a:path h="21674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867581" y="388270"/>
            <a:ext cx="2312080" cy="1145356"/>
          </a:xfrm>
          <a:custGeom>
            <a:avLst/>
            <a:gdLst/>
            <a:ahLst/>
            <a:cxnLst/>
            <a:rect r="r" b="b" t="t" l="l"/>
            <a:pathLst>
              <a:path h="1145356" w="2312080">
                <a:moveTo>
                  <a:pt x="0" y="0"/>
                </a:moveTo>
                <a:lnTo>
                  <a:pt x="2312080" y="0"/>
                </a:lnTo>
                <a:lnTo>
                  <a:pt x="2312080" y="1145356"/>
                </a:lnTo>
                <a:lnTo>
                  <a:pt x="0" y="11453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476" t="0" r="-48883" b="-4406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513689" y="617729"/>
            <a:ext cx="825453" cy="736913"/>
          </a:xfrm>
          <a:custGeom>
            <a:avLst/>
            <a:gdLst/>
            <a:ahLst/>
            <a:cxnLst/>
            <a:rect r="r" b="b" t="t" l="l"/>
            <a:pathLst>
              <a:path h="736913" w="825453">
                <a:moveTo>
                  <a:pt x="0" y="0"/>
                </a:moveTo>
                <a:lnTo>
                  <a:pt x="825454" y="0"/>
                </a:lnTo>
                <a:lnTo>
                  <a:pt x="825454" y="736913"/>
                </a:lnTo>
                <a:lnTo>
                  <a:pt x="0" y="7369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570" r="0" b="-457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738326"/>
            <a:ext cx="3939673" cy="580749"/>
          </a:xfrm>
          <a:custGeom>
            <a:avLst/>
            <a:gdLst/>
            <a:ahLst/>
            <a:cxnLst/>
            <a:rect r="r" b="b" t="t" l="l"/>
            <a:pathLst>
              <a:path h="580749" w="3939673">
                <a:moveTo>
                  <a:pt x="0" y="0"/>
                </a:moveTo>
                <a:lnTo>
                  <a:pt x="3939673" y="0"/>
                </a:lnTo>
                <a:lnTo>
                  <a:pt x="3939673" y="580748"/>
                </a:lnTo>
                <a:lnTo>
                  <a:pt x="0" y="5807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6191442" y="403717"/>
            <a:ext cx="1164936" cy="1164936"/>
          </a:xfrm>
          <a:prstGeom prst="rect">
            <a:avLst/>
          </a:prstGeom>
        </p:spPr>
      </p:pic>
      <p:sp>
        <p:nvSpPr>
          <p:cNvPr name="Freeform 9" id="9"/>
          <p:cNvSpPr/>
          <p:nvPr/>
        </p:nvSpPr>
        <p:spPr>
          <a:xfrm flipH="false" flipV="false" rot="0">
            <a:off x="6691568" y="573459"/>
            <a:ext cx="825453" cy="825453"/>
          </a:xfrm>
          <a:custGeom>
            <a:avLst/>
            <a:gdLst/>
            <a:ahLst/>
            <a:cxnLst/>
            <a:rect r="r" b="b" t="t" l="l"/>
            <a:pathLst>
              <a:path h="825453" w="825453">
                <a:moveTo>
                  <a:pt x="0" y="0"/>
                </a:moveTo>
                <a:lnTo>
                  <a:pt x="825453" y="0"/>
                </a:lnTo>
                <a:lnTo>
                  <a:pt x="825453" y="825453"/>
                </a:lnTo>
                <a:lnTo>
                  <a:pt x="0" y="8254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754435" y="3464996"/>
            <a:ext cx="10927710" cy="8191229"/>
          </a:xfrm>
          <a:custGeom>
            <a:avLst/>
            <a:gdLst/>
            <a:ahLst/>
            <a:cxnLst/>
            <a:rect r="r" b="b" t="t" l="l"/>
            <a:pathLst>
              <a:path h="8191229" w="10927710">
                <a:moveTo>
                  <a:pt x="0" y="0"/>
                </a:moveTo>
                <a:lnTo>
                  <a:pt x="10927710" y="0"/>
                </a:lnTo>
                <a:lnTo>
                  <a:pt x="10927710" y="8191229"/>
                </a:lnTo>
                <a:lnTo>
                  <a:pt x="0" y="81912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3477189"/>
            <a:ext cx="8472823" cy="287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181"/>
              </a:lnSpc>
            </a:pPr>
            <a:r>
              <a:rPr lang="en-US" b="true" sz="6839" spc="136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THANK YOU VERY MUCH FOR YOUR ATTENTION!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7876817"/>
            <a:ext cx="4548613" cy="19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20"/>
              </a:lnSpc>
            </a:pPr>
            <a:r>
              <a:rPr lang="en-US" sz="1085" spc="13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29-31, 2026 - KHARKIV, UKRAINE (VIRTUAL)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6636352"/>
            <a:ext cx="4771659" cy="1279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9"/>
              </a:lnSpc>
            </a:pPr>
            <a:r>
              <a:rPr lang="en-US" b="true" sz="1837" spc="36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3RD INTERNATIONAL CONFERENCE</a:t>
            </a:r>
            <a:r>
              <a:rPr lang="en-US" b="true" sz="1837" spc="36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l">
              <a:lnSpc>
                <a:spcPts val="1929"/>
              </a:lnSpc>
            </a:pPr>
            <a:r>
              <a:rPr lang="en-US" b="true" sz="1837" spc="36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Development</a:t>
            </a:r>
          </a:p>
          <a:p>
            <a:pPr algn="l">
              <a:lnSpc>
                <a:spcPts val="1929"/>
              </a:lnSpc>
            </a:pPr>
            <a:r>
              <a:rPr lang="en-US" b="true" sz="1837" spc="36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and Renovation </a:t>
            </a:r>
          </a:p>
          <a:p>
            <a:pPr algn="l">
              <a:lnSpc>
                <a:spcPts val="1929"/>
              </a:lnSpc>
            </a:pPr>
            <a:r>
              <a:rPr lang="en-US" b="true" sz="1837" spc="36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(MistoBud-2026)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59216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415807" y="8925462"/>
            <a:ext cx="1164936" cy="1164936"/>
          </a:xfrm>
          <a:prstGeom prst="rect">
            <a:avLst/>
          </a:prstGeom>
        </p:spPr>
      </p:pic>
      <p:sp>
        <p:nvSpPr>
          <p:cNvPr name="Freeform 6" id="6"/>
          <p:cNvSpPr/>
          <p:nvPr/>
        </p:nvSpPr>
        <p:spPr>
          <a:xfrm flipH="false" flipV="false" rot="0">
            <a:off x="11812512" y="9069037"/>
            <a:ext cx="2469793" cy="1318252"/>
          </a:xfrm>
          <a:custGeom>
            <a:avLst/>
            <a:gdLst/>
            <a:ahLst/>
            <a:cxnLst/>
            <a:rect r="r" b="b" t="t" l="l"/>
            <a:pathLst>
              <a:path h="1318252" w="2469793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225538" y="9069037"/>
            <a:ext cx="2020647" cy="1262803"/>
          </a:xfrm>
          <a:custGeom>
            <a:avLst/>
            <a:gdLst/>
            <a:ahLst/>
            <a:cxnLst/>
            <a:rect r="r" b="b" t="t" l="l"/>
            <a:pathLst>
              <a:path h="1262803" w="2020647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-50138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921046" y="9117790"/>
            <a:ext cx="3033762" cy="1262803"/>
          </a:xfrm>
          <a:custGeom>
            <a:avLst/>
            <a:gdLst/>
            <a:ahLst/>
            <a:cxnLst/>
            <a:rect r="r" b="b" t="t" l="l"/>
            <a:pathLst>
              <a:path h="1262803" w="3033762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201101" y="9849781"/>
            <a:ext cx="3453345" cy="26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"/>
              </a:lnSpc>
            </a:pPr>
            <a:r>
              <a:rPr lang="en-US" sz="882" spc="1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29-31, 2026 - KHARKIV, UKRAINE (VIRTUAL)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411057" y="8916189"/>
            <a:ext cx="7033432" cy="927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3RD INTERNATIONAL CONFERENCE</a:t>
            </a: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(MistoBud-2026)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5954807" y="9117790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0625399" y="9127315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733084" y="937894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28700" y="2462254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1555557"/>
            <a:ext cx="16230600" cy="599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b="true" sz="4199" spc="83">
                <a:solidFill>
                  <a:srgbClr val="01365A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1 INTRODUCTION AND MAJOR CHALLENGES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875959" y="9747777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828117" y="9859306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7055810" y="973818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5404925" y="7462712"/>
            <a:ext cx="2883075" cy="1334604"/>
          </a:xfrm>
          <a:custGeom>
            <a:avLst/>
            <a:gdLst/>
            <a:ahLst/>
            <a:cxnLst/>
            <a:rect r="r" b="b" t="t" l="l"/>
            <a:pathLst>
              <a:path h="1334604" w="2883075">
                <a:moveTo>
                  <a:pt x="0" y="0"/>
                </a:moveTo>
                <a:lnTo>
                  <a:pt x="2883075" y="0"/>
                </a:lnTo>
                <a:lnTo>
                  <a:pt x="2883075" y="1334604"/>
                </a:lnTo>
                <a:lnTo>
                  <a:pt x="0" y="13346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937391" y="8897139"/>
            <a:ext cx="1063841" cy="1063841"/>
          </a:xfrm>
          <a:custGeom>
            <a:avLst/>
            <a:gdLst/>
            <a:ahLst/>
            <a:cxnLst/>
            <a:rect r="r" b="b" t="t" l="l"/>
            <a:pathLst>
              <a:path h="1063841" w="1063841">
                <a:moveTo>
                  <a:pt x="0" y="0"/>
                </a:moveTo>
                <a:lnTo>
                  <a:pt x="1063841" y="0"/>
                </a:lnTo>
                <a:lnTo>
                  <a:pt x="1063841" y="1063841"/>
                </a:lnTo>
                <a:lnTo>
                  <a:pt x="0" y="10638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719209" y="8910151"/>
            <a:ext cx="1065147" cy="1037817"/>
          </a:xfrm>
          <a:custGeom>
            <a:avLst/>
            <a:gdLst/>
            <a:ahLst/>
            <a:cxnLst/>
            <a:rect r="r" b="b" t="t" l="l"/>
            <a:pathLst>
              <a:path h="1037817" w="1065147">
                <a:moveTo>
                  <a:pt x="0" y="0"/>
                </a:moveTo>
                <a:lnTo>
                  <a:pt x="1065147" y="0"/>
                </a:lnTo>
                <a:lnTo>
                  <a:pt x="1065147" y="1037817"/>
                </a:lnTo>
                <a:lnTo>
                  <a:pt x="0" y="103781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59216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415807" y="8925462"/>
            <a:ext cx="1164936" cy="1164936"/>
          </a:xfrm>
          <a:prstGeom prst="rect">
            <a:avLst/>
          </a:prstGeom>
        </p:spPr>
      </p:pic>
      <p:sp>
        <p:nvSpPr>
          <p:cNvPr name="Freeform 6" id="6"/>
          <p:cNvSpPr/>
          <p:nvPr/>
        </p:nvSpPr>
        <p:spPr>
          <a:xfrm flipH="false" flipV="false" rot="0">
            <a:off x="11812512" y="9069037"/>
            <a:ext cx="2469793" cy="1318252"/>
          </a:xfrm>
          <a:custGeom>
            <a:avLst/>
            <a:gdLst/>
            <a:ahLst/>
            <a:cxnLst/>
            <a:rect r="r" b="b" t="t" l="l"/>
            <a:pathLst>
              <a:path h="1318252" w="2469793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225538" y="9069037"/>
            <a:ext cx="2020647" cy="1262803"/>
          </a:xfrm>
          <a:custGeom>
            <a:avLst/>
            <a:gdLst/>
            <a:ahLst/>
            <a:cxnLst/>
            <a:rect r="r" b="b" t="t" l="l"/>
            <a:pathLst>
              <a:path h="1262803" w="2020647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-50138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921046" y="9117790"/>
            <a:ext cx="3033762" cy="1262803"/>
          </a:xfrm>
          <a:custGeom>
            <a:avLst/>
            <a:gdLst/>
            <a:ahLst/>
            <a:cxnLst/>
            <a:rect r="r" b="b" t="t" l="l"/>
            <a:pathLst>
              <a:path h="1262803" w="3033762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954807" y="9117790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10625399" y="9127315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733084" y="937894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75959" y="9747777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828117" y="9859306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055810" y="973818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937391" y="8897139"/>
            <a:ext cx="1063841" cy="1063841"/>
          </a:xfrm>
          <a:custGeom>
            <a:avLst/>
            <a:gdLst/>
            <a:ahLst/>
            <a:cxnLst/>
            <a:rect r="r" b="b" t="t" l="l"/>
            <a:pathLst>
              <a:path h="1063841" w="1063841">
                <a:moveTo>
                  <a:pt x="0" y="0"/>
                </a:moveTo>
                <a:lnTo>
                  <a:pt x="1063841" y="0"/>
                </a:lnTo>
                <a:lnTo>
                  <a:pt x="1063841" y="1063841"/>
                </a:lnTo>
                <a:lnTo>
                  <a:pt x="0" y="10638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719209" y="8910151"/>
            <a:ext cx="1065147" cy="1037817"/>
          </a:xfrm>
          <a:custGeom>
            <a:avLst/>
            <a:gdLst/>
            <a:ahLst/>
            <a:cxnLst/>
            <a:rect r="r" b="b" t="t" l="l"/>
            <a:pathLst>
              <a:path h="1037817" w="1065147">
                <a:moveTo>
                  <a:pt x="0" y="0"/>
                </a:moveTo>
                <a:lnTo>
                  <a:pt x="1065147" y="0"/>
                </a:lnTo>
                <a:lnTo>
                  <a:pt x="1065147" y="1037817"/>
                </a:lnTo>
                <a:lnTo>
                  <a:pt x="0" y="10378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7201101" y="9849781"/>
            <a:ext cx="3453345" cy="26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"/>
              </a:lnSpc>
            </a:pPr>
            <a:r>
              <a:rPr lang="en-US" sz="882" spc="1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29-31, 2026 - KHARKIV, UKRAINE (VIRTUAL)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411057" y="8916189"/>
            <a:ext cx="7033432" cy="927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3RD INTERNATIONAL CONFERENCE</a:t>
            </a: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(MistoBud-2026)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462254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1555557"/>
            <a:ext cx="16230600" cy="599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b="true" sz="4199" spc="83">
                <a:solidFill>
                  <a:srgbClr val="01365A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2 AIM AND RESEARCH TASKS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0" y="8759216"/>
            <a:ext cx="18288000" cy="1497430"/>
            <a:chOff x="0" y="0"/>
            <a:chExt cx="4816593" cy="39438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415807" y="8925462"/>
            <a:ext cx="1164936" cy="1164936"/>
          </a:xfrm>
          <a:prstGeom prst="rect">
            <a:avLst/>
          </a:prstGeom>
        </p:spPr>
      </p:pic>
      <p:sp>
        <p:nvSpPr>
          <p:cNvPr name="Freeform 8" id="8"/>
          <p:cNvSpPr/>
          <p:nvPr/>
        </p:nvSpPr>
        <p:spPr>
          <a:xfrm flipH="false" flipV="false" rot="0">
            <a:off x="11812512" y="9069037"/>
            <a:ext cx="2469793" cy="1318252"/>
          </a:xfrm>
          <a:custGeom>
            <a:avLst/>
            <a:gdLst/>
            <a:ahLst/>
            <a:cxnLst/>
            <a:rect r="r" b="b" t="t" l="l"/>
            <a:pathLst>
              <a:path h="1318252" w="2469793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225538" y="9069037"/>
            <a:ext cx="2020647" cy="1262803"/>
          </a:xfrm>
          <a:custGeom>
            <a:avLst/>
            <a:gdLst/>
            <a:ahLst/>
            <a:cxnLst/>
            <a:rect r="r" b="b" t="t" l="l"/>
            <a:pathLst>
              <a:path h="1262803" w="2020647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-50138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921046" y="9117790"/>
            <a:ext cx="3033762" cy="1262803"/>
          </a:xfrm>
          <a:custGeom>
            <a:avLst/>
            <a:gdLst/>
            <a:ahLst/>
            <a:cxnLst/>
            <a:rect r="r" b="b" t="t" l="l"/>
            <a:pathLst>
              <a:path h="1262803" w="3033762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954807" y="9117790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0625399" y="9127315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733084" y="937894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75959" y="9747777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828117" y="9859306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7055810" y="973818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404925" y="7462712"/>
            <a:ext cx="2883075" cy="1334604"/>
          </a:xfrm>
          <a:custGeom>
            <a:avLst/>
            <a:gdLst/>
            <a:ahLst/>
            <a:cxnLst/>
            <a:rect r="r" b="b" t="t" l="l"/>
            <a:pathLst>
              <a:path h="1334604" w="2883075">
                <a:moveTo>
                  <a:pt x="0" y="0"/>
                </a:moveTo>
                <a:lnTo>
                  <a:pt x="2883075" y="0"/>
                </a:lnTo>
                <a:lnTo>
                  <a:pt x="2883075" y="1334604"/>
                </a:lnTo>
                <a:lnTo>
                  <a:pt x="0" y="13346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937391" y="8897139"/>
            <a:ext cx="1063841" cy="1063841"/>
          </a:xfrm>
          <a:custGeom>
            <a:avLst/>
            <a:gdLst/>
            <a:ahLst/>
            <a:cxnLst/>
            <a:rect r="r" b="b" t="t" l="l"/>
            <a:pathLst>
              <a:path h="1063841" w="1063841">
                <a:moveTo>
                  <a:pt x="0" y="0"/>
                </a:moveTo>
                <a:lnTo>
                  <a:pt x="1063841" y="0"/>
                </a:lnTo>
                <a:lnTo>
                  <a:pt x="1063841" y="1063841"/>
                </a:lnTo>
                <a:lnTo>
                  <a:pt x="0" y="10638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719209" y="8910151"/>
            <a:ext cx="1065147" cy="1037817"/>
          </a:xfrm>
          <a:custGeom>
            <a:avLst/>
            <a:gdLst/>
            <a:ahLst/>
            <a:cxnLst/>
            <a:rect r="r" b="b" t="t" l="l"/>
            <a:pathLst>
              <a:path h="1037817" w="1065147">
                <a:moveTo>
                  <a:pt x="0" y="0"/>
                </a:moveTo>
                <a:lnTo>
                  <a:pt x="1065147" y="0"/>
                </a:lnTo>
                <a:lnTo>
                  <a:pt x="1065147" y="1037817"/>
                </a:lnTo>
                <a:lnTo>
                  <a:pt x="0" y="103781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7201101" y="9849781"/>
            <a:ext cx="3453345" cy="26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"/>
              </a:lnSpc>
            </a:pPr>
            <a:r>
              <a:rPr lang="en-US" sz="882" spc="1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29-31, 2026 - KHARKIV, UKRAINE (VIRTUAL)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411057" y="8916189"/>
            <a:ext cx="7033432" cy="927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3RD INTERNATIONAL CONFERENCE</a:t>
            </a: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(MistoBud-2026)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18834" y="981075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0" y="8759216"/>
            <a:ext cx="18288000" cy="1497430"/>
            <a:chOff x="0" y="0"/>
            <a:chExt cx="4816593" cy="39438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415807" y="8925462"/>
            <a:ext cx="1164936" cy="1164936"/>
          </a:xfrm>
          <a:prstGeom prst="rect">
            <a:avLst/>
          </a:prstGeom>
        </p:spPr>
      </p:pic>
      <p:sp>
        <p:nvSpPr>
          <p:cNvPr name="Freeform 7" id="7"/>
          <p:cNvSpPr/>
          <p:nvPr/>
        </p:nvSpPr>
        <p:spPr>
          <a:xfrm flipH="false" flipV="false" rot="0">
            <a:off x="11812512" y="9069037"/>
            <a:ext cx="2469793" cy="1318252"/>
          </a:xfrm>
          <a:custGeom>
            <a:avLst/>
            <a:gdLst/>
            <a:ahLst/>
            <a:cxnLst/>
            <a:rect r="r" b="b" t="t" l="l"/>
            <a:pathLst>
              <a:path h="1318252" w="2469793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225538" y="9069037"/>
            <a:ext cx="2020647" cy="1262803"/>
          </a:xfrm>
          <a:custGeom>
            <a:avLst/>
            <a:gdLst/>
            <a:ahLst/>
            <a:cxnLst/>
            <a:rect r="r" b="b" t="t" l="l"/>
            <a:pathLst>
              <a:path h="1262803" w="2020647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-50138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921046" y="9117790"/>
            <a:ext cx="3033762" cy="1262803"/>
          </a:xfrm>
          <a:custGeom>
            <a:avLst/>
            <a:gdLst/>
            <a:ahLst/>
            <a:cxnLst/>
            <a:rect r="r" b="b" t="t" l="l"/>
            <a:pathLst>
              <a:path h="1262803" w="3033762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954807" y="9117790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0625399" y="9127315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733084" y="937894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75959" y="9747777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828117" y="9859306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7055810" y="973818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937391" y="8897139"/>
            <a:ext cx="1063841" cy="1063841"/>
          </a:xfrm>
          <a:custGeom>
            <a:avLst/>
            <a:gdLst/>
            <a:ahLst/>
            <a:cxnLst/>
            <a:rect r="r" b="b" t="t" l="l"/>
            <a:pathLst>
              <a:path h="1063841" w="1063841">
                <a:moveTo>
                  <a:pt x="0" y="0"/>
                </a:moveTo>
                <a:lnTo>
                  <a:pt x="1063841" y="0"/>
                </a:lnTo>
                <a:lnTo>
                  <a:pt x="1063841" y="1063841"/>
                </a:lnTo>
                <a:lnTo>
                  <a:pt x="0" y="10638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19209" y="8910151"/>
            <a:ext cx="1065147" cy="1037817"/>
          </a:xfrm>
          <a:custGeom>
            <a:avLst/>
            <a:gdLst/>
            <a:ahLst/>
            <a:cxnLst/>
            <a:rect r="r" b="b" t="t" l="l"/>
            <a:pathLst>
              <a:path h="1037817" w="1065147">
                <a:moveTo>
                  <a:pt x="0" y="0"/>
                </a:moveTo>
                <a:lnTo>
                  <a:pt x="1065147" y="0"/>
                </a:lnTo>
                <a:lnTo>
                  <a:pt x="1065147" y="1037817"/>
                </a:lnTo>
                <a:lnTo>
                  <a:pt x="0" y="10378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7201101" y="9849781"/>
            <a:ext cx="3453345" cy="26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"/>
              </a:lnSpc>
            </a:pPr>
            <a:r>
              <a:rPr lang="en-US" sz="882" spc="1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29-31, 2026 - KHARKIV, UKRAINE (VIRTUAL)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411057" y="8916189"/>
            <a:ext cx="7033432" cy="927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3RD INTERNATIONAL CONFERENCE</a:t>
            </a: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(MistoBud-2026)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555557"/>
            <a:ext cx="16230600" cy="4009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b="true" sz="4199" spc="83">
                <a:solidFill>
                  <a:srgbClr val="01365A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THE RESEARCH AIM IS …</a:t>
            </a:r>
          </a:p>
          <a:p>
            <a:pPr algn="l">
              <a:lnSpc>
                <a:spcPts val="4409"/>
              </a:lnSpc>
            </a:pPr>
          </a:p>
          <a:p>
            <a:pPr algn="l">
              <a:lnSpc>
                <a:spcPts val="4409"/>
              </a:lnSpc>
            </a:pPr>
            <a:r>
              <a:rPr lang="en-US" sz="4199" spc="83" b="true">
                <a:solidFill>
                  <a:srgbClr val="01365A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Research tasks:</a:t>
            </a:r>
          </a:p>
          <a:p>
            <a:pPr algn="l">
              <a:lnSpc>
                <a:spcPts val="4409"/>
              </a:lnSpc>
            </a:pPr>
            <a:r>
              <a:rPr lang="en-US" sz="4199" spc="83" b="true">
                <a:solidFill>
                  <a:srgbClr val="01365A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…</a:t>
            </a:r>
          </a:p>
          <a:p>
            <a:pPr algn="l">
              <a:lnSpc>
                <a:spcPts val="4409"/>
              </a:lnSpc>
            </a:pPr>
            <a:r>
              <a:rPr lang="en-US" sz="4199" spc="83" b="true">
                <a:solidFill>
                  <a:srgbClr val="01365A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…</a:t>
            </a:r>
          </a:p>
          <a:p>
            <a:pPr algn="l">
              <a:lnSpc>
                <a:spcPts val="4409"/>
              </a:lnSpc>
            </a:pPr>
            <a:r>
              <a:rPr lang="en-US" sz="4199" spc="83" b="true">
                <a:solidFill>
                  <a:srgbClr val="01365A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…</a:t>
            </a:r>
          </a:p>
          <a:p>
            <a:pPr algn="l">
              <a:lnSpc>
                <a:spcPts val="4409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0" y="8759216"/>
            <a:ext cx="18288000" cy="1497430"/>
            <a:chOff x="0" y="0"/>
            <a:chExt cx="4816593" cy="39438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415807" y="8925462"/>
            <a:ext cx="1164936" cy="1164936"/>
          </a:xfrm>
          <a:prstGeom prst="rect">
            <a:avLst/>
          </a:prstGeom>
        </p:spPr>
      </p:pic>
      <p:sp>
        <p:nvSpPr>
          <p:cNvPr name="Freeform 7" id="7"/>
          <p:cNvSpPr/>
          <p:nvPr/>
        </p:nvSpPr>
        <p:spPr>
          <a:xfrm flipH="false" flipV="false" rot="0">
            <a:off x="11812512" y="9069037"/>
            <a:ext cx="2469793" cy="1318252"/>
          </a:xfrm>
          <a:custGeom>
            <a:avLst/>
            <a:gdLst/>
            <a:ahLst/>
            <a:cxnLst/>
            <a:rect r="r" b="b" t="t" l="l"/>
            <a:pathLst>
              <a:path h="1318252" w="2469793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225538" y="9069037"/>
            <a:ext cx="2020647" cy="1262803"/>
          </a:xfrm>
          <a:custGeom>
            <a:avLst/>
            <a:gdLst/>
            <a:ahLst/>
            <a:cxnLst/>
            <a:rect r="r" b="b" t="t" l="l"/>
            <a:pathLst>
              <a:path h="1262803" w="2020647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-50138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921046" y="9117790"/>
            <a:ext cx="3033762" cy="1262803"/>
          </a:xfrm>
          <a:custGeom>
            <a:avLst/>
            <a:gdLst/>
            <a:ahLst/>
            <a:cxnLst/>
            <a:rect r="r" b="b" t="t" l="l"/>
            <a:pathLst>
              <a:path h="1262803" w="3033762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954807" y="9117790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0625399" y="9127315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733084" y="937894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75959" y="9747777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828117" y="9859306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7055810" y="973818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5404925" y="7462712"/>
            <a:ext cx="2883075" cy="1334604"/>
          </a:xfrm>
          <a:custGeom>
            <a:avLst/>
            <a:gdLst/>
            <a:ahLst/>
            <a:cxnLst/>
            <a:rect r="r" b="b" t="t" l="l"/>
            <a:pathLst>
              <a:path h="1334604" w="2883075">
                <a:moveTo>
                  <a:pt x="0" y="0"/>
                </a:moveTo>
                <a:lnTo>
                  <a:pt x="2883075" y="0"/>
                </a:lnTo>
                <a:lnTo>
                  <a:pt x="2883075" y="1334604"/>
                </a:lnTo>
                <a:lnTo>
                  <a:pt x="0" y="13346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937391" y="8897139"/>
            <a:ext cx="1063841" cy="1063841"/>
          </a:xfrm>
          <a:custGeom>
            <a:avLst/>
            <a:gdLst/>
            <a:ahLst/>
            <a:cxnLst/>
            <a:rect r="r" b="b" t="t" l="l"/>
            <a:pathLst>
              <a:path h="1063841" w="1063841">
                <a:moveTo>
                  <a:pt x="0" y="0"/>
                </a:moveTo>
                <a:lnTo>
                  <a:pt x="1063841" y="0"/>
                </a:lnTo>
                <a:lnTo>
                  <a:pt x="1063841" y="1063841"/>
                </a:lnTo>
                <a:lnTo>
                  <a:pt x="0" y="10638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19209" y="8910151"/>
            <a:ext cx="1065147" cy="1037817"/>
          </a:xfrm>
          <a:custGeom>
            <a:avLst/>
            <a:gdLst/>
            <a:ahLst/>
            <a:cxnLst/>
            <a:rect r="r" b="b" t="t" l="l"/>
            <a:pathLst>
              <a:path h="1037817" w="1065147">
                <a:moveTo>
                  <a:pt x="0" y="0"/>
                </a:moveTo>
                <a:lnTo>
                  <a:pt x="1065147" y="0"/>
                </a:lnTo>
                <a:lnTo>
                  <a:pt x="1065147" y="1037817"/>
                </a:lnTo>
                <a:lnTo>
                  <a:pt x="0" y="103781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7201101" y="9849781"/>
            <a:ext cx="3453345" cy="26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"/>
              </a:lnSpc>
            </a:pPr>
            <a:r>
              <a:rPr lang="en-US" sz="882" spc="1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29-31, 2026 - KHARKIV, UKRAINE (VIRTUAL)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411057" y="8916189"/>
            <a:ext cx="7033432" cy="927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3RD INTERNATIONAL CONFERENCE</a:t>
            </a: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(MistoBud-2026)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81075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0" y="8759216"/>
            <a:ext cx="18288000" cy="1497430"/>
            <a:chOff x="0" y="0"/>
            <a:chExt cx="4816593" cy="39438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415807" y="8925462"/>
            <a:ext cx="1164936" cy="1164936"/>
          </a:xfrm>
          <a:prstGeom prst="rect">
            <a:avLst/>
          </a:prstGeom>
        </p:spPr>
      </p:pic>
      <p:sp>
        <p:nvSpPr>
          <p:cNvPr name="Freeform 7" id="7"/>
          <p:cNvSpPr/>
          <p:nvPr/>
        </p:nvSpPr>
        <p:spPr>
          <a:xfrm flipH="false" flipV="false" rot="0">
            <a:off x="11812512" y="9069037"/>
            <a:ext cx="2469793" cy="1318252"/>
          </a:xfrm>
          <a:custGeom>
            <a:avLst/>
            <a:gdLst/>
            <a:ahLst/>
            <a:cxnLst/>
            <a:rect r="r" b="b" t="t" l="l"/>
            <a:pathLst>
              <a:path h="1318252" w="2469793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225538" y="9069037"/>
            <a:ext cx="2020647" cy="1262803"/>
          </a:xfrm>
          <a:custGeom>
            <a:avLst/>
            <a:gdLst/>
            <a:ahLst/>
            <a:cxnLst/>
            <a:rect r="r" b="b" t="t" l="l"/>
            <a:pathLst>
              <a:path h="1262803" w="2020647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-50138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921046" y="9117790"/>
            <a:ext cx="3033762" cy="1262803"/>
          </a:xfrm>
          <a:custGeom>
            <a:avLst/>
            <a:gdLst/>
            <a:ahLst/>
            <a:cxnLst/>
            <a:rect r="r" b="b" t="t" l="l"/>
            <a:pathLst>
              <a:path h="1262803" w="3033762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954807" y="9117790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0625399" y="9127315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733084" y="937894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75959" y="9747777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828117" y="9859306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7055810" y="973818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937391" y="8897139"/>
            <a:ext cx="1063841" cy="1063841"/>
          </a:xfrm>
          <a:custGeom>
            <a:avLst/>
            <a:gdLst/>
            <a:ahLst/>
            <a:cxnLst/>
            <a:rect r="r" b="b" t="t" l="l"/>
            <a:pathLst>
              <a:path h="1063841" w="1063841">
                <a:moveTo>
                  <a:pt x="0" y="0"/>
                </a:moveTo>
                <a:lnTo>
                  <a:pt x="1063841" y="0"/>
                </a:lnTo>
                <a:lnTo>
                  <a:pt x="1063841" y="1063841"/>
                </a:lnTo>
                <a:lnTo>
                  <a:pt x="0" y="10638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19209" y="8910151"/>
            <a:ext cx="1065147" cy="1037817"/>
          </a:xfrm>
          <a:custGeom>
            <a:avLst/>
            <a:gdLst/>
            <a:ahLst/>
            <a:cxnLst/>
            <a:rect r="r" b="b" t="t" l="l"/>
            <a:pathLst>
              <a:path h="1037817" w="1065147">
                <a:moveTo>
                  <a:pt x="0" y="0"/>
                </a:moveTo>
                <a:lnTo>
                  <a:pt x="1065147" y="0"/>
                </a:lnTo>
                <a:lnTo>
                  <a:pt x="1065147" y="1037817"/>
                </a:lnTo>
                <a:lnTo>
                  <a:pt x="0" y="10378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7201101" y="9849781"/>
            <a:ext cx="3453345" cy="26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"/>
              </a:lnSpc>
            </a:pPr>
            <a:r>
              <a:rPr lang="en-US" sz="882" spc="1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29-31, 2026 - KHARKIV, UKRAINE (VIRTUAL)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411057" y="8916189"/>
            <a:ext cx="7033432" cy="927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3RD INTERNATIONAL CONFERENCE</a:t>
            </a: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(MistoBud-2026)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462254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1555557"/>
            <a:ext cx="16230600" cy="599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b="true" sz="4199" spc="83">
                <a:solidFill>
                  <a:srgbClr val="01365A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3 RESEARCH METHODOLOGY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0" y="8759216"/>
            <a:ext cx="18288000" cy="1497430"/>
            <a:chOff x="0" y="0"/>
            <a:chExt cx="4816593" cy="39438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415807" y="8925462"/>
            <a:ext cx="1164936" cy="1164936"/>
          </a:xfrm>
          <a:prstGeom prst="rect">
            <a:avLst/>
          </a:prstGeom>
        </p:spPr>
      </p:pic>
      <p:sp>
        <p:nvSpPr>
          <p:cNvPr name="Freeform 8" id="8"/>
          <p:cNvSpPr/>
          <p:nvPr/>
        </p:nvSpPr>
        <p:spPr>
          <a:xfrm flipH="false" flipV="false" rot="0">
            <a:off x="11812512" y="9069037"/>
            <a:ext cx="2469793" cy="1318252"/>
          </a:xfrm>
          <a:custGeom>
            <a:avLst/>
            <a:gdLst/>
            <a:ahLst/>
            <a:cxnLst/>
            <a:rect r="r" b="b" t="t" l="l"/>
            <a:pathLst>
              <a:path h="1318252" w="2469793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225538" y="9069037"/>
            <a:ext cx="2020647" cy="1262803"/>
          </a:xfrm>
          <a:custGeom>
            <a:avLst/>
            <a:gdLst/>
            <a:ahLst/>
            <a:cxnLst/>
            <a:rect r="r" b="b" t="t" l="l"/>
            <a:pathLst>
              <a:path h="1262803" w="2020647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-50138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921046" y="9117790"/>
            <a:ext cx="3033762" cy="1262803"/>
          </a:xfrm>
          <a:custGeom>
            <a:avLst/>
            <a:gdLst/>
            <a:ahLst/>
            <a:cxnLst/>
            <a:rect r="r" b="b" t="t" l="l"/>
            <a:pathLst>
              <a:path h="1262803" w="3033762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954807" y="9117790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0625399" y="9127315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733084" y="937894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75959" y="9747777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828117" y="9859306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7055810" y="973818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404925" y="7462712"/>
            <a:ext cx="2883075" cy="1334604"/>
          </a:xfrm>
          <a:custGeom>
            <a:avLst/>
            <a:gdLst/>
            <a:ahLst/>
            <a:cxnLst/>
            <a:rect r="r" b="b" t="t" l="l"/>
            <a:pathLst>
              <a:path h="1334604" w="2883075">
                <a:moveTo>
                  <a:pt x="0" y="0"/>
                </a:moveTo>
                <a:lnTo>
                  <a:pt x="2883075" y="0"/>
                </a:lnTo>
                <a:lnTo>
                  <a:pt x="2883075" y="1334604"/>
                </a:lnTo>
                <a:lnTo>
                  <a:pt x="0" y="13346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937391" y="8897139"/>
            <a:ext cx="1063841" cy="1063841"/>
          </a:xfrm>
          <a:custGeom>
            <a:avLst/>
            <a:gdLst/>
            <a:ahLst/>
            <a:cxnLst/>
            <a:rect r="r" b="b" t="t" l="l"/>
            <a:pathLst>
              <a:path h="1063841" w="1063841">
                <a:moveTo>
                  <a:pt x="0" y="0"/>
                </a:moveTo>
                <a:lnTo>
                  <a:pt x="1063841" y="0"/>
                </a:lnTo>
                <a:lnTo>
                  <a:pt x="1063841" y="1063841"/>
                </a:lnTo>
                <a:lnTo>
                  <a:pt x="0" y="10638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719209" y="8910151"/>
            <a:ext cx="1065147" cy="1037817"/>
          </a:xfrm>
          <a:custGeom>
            <a:avLst/>
            <a:gdLst/>
            <a:ahLst/>
            <a:cxnLst/>
            <a:rect r="r" b="b" t="t" l="l"/>
            <a:pathLst>
              <a:path h="1037817" w="1065147">
                <a:moveTo>
                  <a:pt x="0" y="0"/>
                </a:moveTo>
                <a:lnTo>
                  <a:pt x="1065147" y="0"/>
                </a:lnTo>
                <a:lnTo>
                  <a:pt x="1065147" y="1037817"/>
                </a:lnTo>
                <a:lnTo>
                  <a:pt x="0" y="103781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7201101" y="9849781"/>
            <a:ext cx="3453345" cy="26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"/>
              </a:lnSpc>
            </a:pPr>
            <a:r>
              <a:rPr lang="en-US" sz="882" spc="1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29-31, 2026 - KHARKIV, UKRAINE (VIRTUAL)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411057" y="8916189"/>
            <a:ext cx="7033432" cy="927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3RD INTERNATIONAL CONFERENCE</a:t>
            </a: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(MistoBud-2026)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81075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0" y="8759216"/>
            <a:ext cx="18288000" cy="1497430"/>
            <a:chOff x="0" y="0"/>
            <a:chExt cx="4816593" cy="39438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415807" y="8925462"/>
            <a:ext cx="1164936" cy="1164936"/>
          </a:xfrm>
          <a:prstGeom prst="rect">
            <a:avLst/>
          </a:prstGeom>
        </p:spPr>
      </p:pic>
      <p:sp>
        <p:nvSpPr>
          <p:cNvPr name="Freeform 7" id="7"/>
          <p:cNvSpPr/>
          <p:nvPr/>
        </p:nvSpPr>
        <p:spPr>
          <a:xfrm flipH="false" flipV="false" rot="0">
            <a:off x="11812512" y="9069037"/>
            <a:ext cx="2469793" cy="1318252"/>
          </a:xfrm>
          <a:custGeom>
            <a:avLst/>
            <a:gdLst/>
            <a:ahLst/>
            <a:cxnLst/>
            <a:rect r="r" b="b" t="t" l="l"/>
            <a:pathLst>
              <a:path h="1318252" w="2469793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225538" y="9069037"/>
            <a:ext cx="2020647" cy="1262803"/>
          </a:xfrm>
          <a:custGeom>
            <a:avLst/>
            <a:gdLst/>
            <a:ahLst/>
            <a:cxnLst/>
            <a:rect r="r" b="b" t="t" l="l"/>
            <a:pathLst>
              <a:path h="1262803" w="2020647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-50138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921046" y="9117790"/>
            <a:ext cx="3033762" cy="1262803"/>
          </a:xfrm>
          <a:custGeom>
            <a:avLst/>
            <a:gdLst/>
            <a:ahLst/>
            <a:cxnLst/>
            <a:rect r="r" b="b" t="t" l="l"/>
            <a:pathLst>
              <a:path h="1262803" w="3033762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954807" y="9117790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0625399" y="9127315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733084" y="937894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75959" y="9747777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828117" y="9859306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7055810" y="973818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937391" y="8897139"/>
            <a:ext cx="1063841" cy="1063841"/>
          </a:xfrm>
          <a:custGeom>
            <a:avLst/>
            <a:gdLst/>
            <a:ahLst/>
            <a:cxnLst/>
            <a:rect r="r" b="b" t="t" l="l"/>
            <a:pathLst>
              <a:path h="1063841" w="1063841">
                <a:moveTo>
                  <a:pt x="0" y="0"/>
                </a:moveTo>
                <a:lnTo>
                  <a:pt x="1063841" y="0"/>
                </a:lnTo>
                <a:lnTo>
                  <a:pt x="1063841" y="1063841"/>
                </a:lnTo>
                <a:lnTo>
                  <a:pt x="0" y="10638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19209" y="8910151"/>
            <a:ext cx="1065147" cy="1037817"/>
          </a:xfrm>
          <a:custGeom>
            <a:avLst/>
            <a:gdLst/>
            <a:ahLst/>
            <a:cxnLst/>
            <a:rect r="r" b="b" t="t" l="l"/>
            <a:pathLst>
              <a:path h="1037817" w="1065147">
                <a:moveTo>
                  <a:pt x="0" y="0"/>
                </a:moveTo>
                <a:lnTo>
                  <a:pt x="1065147" y="0"/>
                </a:lnTo>
                <a:lnTo>
                  <a:pt x="1065147" y="1037817"/>
                </a:lnTo>
                <a:lnTo>
                  <a:pt x="0" y="10378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7201101" y="9849781"/>
            <a:ext cx="3453345" cy="26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"/>
              </a:lnSpc>
            </a:pPr>
            <a:r>
              <a:rPr lang="en-US" sz="882" spc="1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29-31, 2026 - KHARKIV, UKRAINE (VIRTUAL)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411057" y="8916189"/>
            <a:ext cx="7033432" cy="927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3RD INTERNATIONAL CONFERENCE</a:t>
            </a: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(MistoBud-2026)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DAGzOf7fVAA</dc:identifier>
  <dcterms:modified xsi:type="dcterms:W3CDTF">2011-08-01T06:04:30Z</dcterms:modified>
  <cp:revision>1</cp:revision>
  <dc:title>MistoBud презентація 2026</dc:title>
</cp:coreProperties>
</file>